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8" r:id="rId3"/>
    <p:sldId id="283" r:id="rId4"/>
    <p:sldId id="279" r:id="rId5"/>
    <p:sldId id="324" r:id="rId6"/>
    <p:sldId id="285" r:id="rId7"/>
    <p:sldId id="321" r:id="rId8"/>
    <p:sldId id="286" r:id="rId9"/>
    <p:sldId id="295" r:id="rId10"/>
    <p:sldId id="305" r:id="rId11"/>
    <p:sldId id="315" r:id="rId12"/>
    <p:sldId id="311" r:id="rId13"/>
    <p:sldId id="320" r:id="rId14"/>
    <p:sldId id="309" r:id="rId15"/>
    <p:sldId id="314" r:id="rId16"/>
    <p:sldId id="317" r:id="rId17"/>
    <p:sldId id="307" r:id="rId18"/>
    <p:sldId id="306" r:id="rId19"/>
    <p:sldId id="318" r:id="rId20"/>
    <p:sldId id="303" r:id="rId21"/>
    <p:sldId id="319" r:id="rId22"/>
    <p:sldId id="304" r:id="rId23"/>
    <p:sldId id="288" r:id="rId24"/>
    <p:sldId id="326" r:id="rId25"/>
    <p:sldId id="264" r:id="rId26"/>
    <p:sldId id="298" r:id="rId27"/>
    <p:sldId id="302" r:id="rId28"/>
    <p:sldId id="301" r:id="rId29"/>
    <p:sldId id="322" r:id="rId30"/>
    <p:sldId id="267" r:id="rId31"/>
    <p:sldId id="275" r:id="rId32"/>
    <p:sldId id="276" r:id="rId33"/>
    <p:sldId id="274" r:id="rId34"/>
    <p:sldId id="270" r:id="rId35"/>
    <p:sldId id="268" r:id="rId36"/>
    <p:sldId id="272" r:id="rId37"/>
    <p:sldId id="273" r:id="rId38"/>
    <p:sldId id="269" r:id="rId39"/>
    <p:sldId id="313" r:id="rId40"/>
    <p:sldId id="312" r:id="rId41"/>
    <p:sldId id="271" r:id="rId42"/>
    <p:sldId id="323" r:id="rId43"/>
    <p:sldId id="28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B7767-99F2-4F07-92AB-4C937449835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818F-0F64-41F7-AF67-50C4AD4FC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 NAMO GANAPATHAYEN</a:t>
            </a:r>
            <a:r>
              <a:rPr lang="en-US" baseline="0" dirty="0" smtClean="0"/>
              <a:t> NAMAHA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9818F-0F64-41F7-AF67-50C4AD4FC1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2AF2D-D260-4328-B83B-0D0E12E4C527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2E75B-4CAD-4280-812D-51DE40485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buychargeall.com/wp-content/uploads/2012/08/Screenshot_19.jpg" TargetMode="External"/><Relationship Id="rId7" Type="http://schemas.openxmlformats.org/officeDocument/2006/relationships/hyperlink" Target="http://4.bp.blogspot.com/_InT0mik0xu0/SjRhJFDhRQI/AAAAAAAABSM/XQVx6_hbCqE/s400/IMG_0503.jp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ibtimes.com/www/data/images/full/2012/10/02/309250-traffic-in-china-pic-news-163-com.jpg" TargetMode="External"/><Relationship Id="rId5" Type="http://schemas.openxmlformats.org/officeDocument/2006/relationships/hyperlink" Target="http://multimodal-analysis-lab.org/webGallery/intCollaborators.html" TargetMode="External"/><Relationship Id="rId4" Type="http://schemas.openxmlformats.org/officeDocument/2006/relationships/hyperlink" Target="http://www.goodjobcreations.com.sg/wp-content/uploads/2012/04/NUS-Lecture-29Mar12-2-1024x768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Mobile-to-Mobile Video Recommendation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915400" cy="533400"/>
          </a:xfrm>
        </p:spPr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Seshadri Padmanabha Venkatagiri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Mun Choon Chan, Wei Tsang Ooi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90600" y="40386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School of Computing, National University of Singapore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295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Bandwidth Measurements to Show Limitations of 3G/HSPA links</a:t>
            </a:r>
            <a:endParaRPr lang="en-US" sz="3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57200" y="1752600"/>
            <a:ext cx="8229600" cy="4441686"/>
            <a:chOff x="457200" y="1600200"/>
            <a:chExt cx="8229600" cy="4441686"/>
          </a:xfrm>
        </p:grpSpPr>
        <p:pic>
          <p:nvPicPr>
            <p:cNvPr id="78850" name="Picture 2" descr="C:\Documents and Settings\Administrator\Local Settings\Temporary Internet Files\Content.IE5\CHGO3A0X\MC900433826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4038600"/>
              <a:ext cx="1828800" cy="1828800"/>
            </a:xfrm>
            <a:prstGeom prst="rect">
              <a:avLst/>
            </a:prstGeom>
            <a:noFill/>
            <a:scene3d>
              <a:camera prst="orthographicFront"/>
              <a:lightRig rig="sunset" dir="t"/>
            </a:scene3d>
          </p:spPr>
        </p:pic>
        <p:grpSp>
          <p:nvGrpSpPr>
            <p:cNvPr id="27" name="Group 26"/>
            <p:cNvGrpSpPr/>
            <p:nvPr/>
          </p:nvGrpSpPr>
          <p:grpSpPr>
            <a:xfrm>
              <a:off x="981016" y="1600200"/>
              <a:ext cx="7705784" cy="4441686"/>
              <a:chOff x="981016" y="1600200"/>
              <a:chExt cx="7705784" cy="444168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81016" y="1600200"/>
                <a:ext cx="7705784" cy="4441686"/>
                <a:chOff x="981016" y="1600200"/>
                <a:chExt cx="7705784" cy="4441686"/>
              </a:xfrm>
            </p:grpSpPr>
            <p:pic>
              <p:nvPicPr>
                <p:cNvPr id="8" name="Picture 2" descr="C:\Documents and Settings\Administrator\Local Settings\Temporary Internet Files\Content.IE5\CHGO3A0X\MC900433826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00800" y="4114800"/>
                  <a:ext cx="1828800" cy="1828800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freezing" dir="t"/>
                </a:scene3d>
                <a:sp3d>
                  <a:bevelT/>
                </a:sp3d>
              </p:spPr>
            </p:pic>
            <p:pic>
              <p:nvPicPr>
                <p:cNvPr id="78851" name="Picture 3" descr="C:\Documents and Settings\Administrator\Local Settings\Temporary Internet Files\Content.IE5\TH3OBJYD\MC900434845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581400" y="1600200"/>
                  <a:ext cx="1301750" cy="1301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78853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48200" y="1676400"/>
                  <a:ext cx="688683" cy="83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Right Arrow 10"/>
                <p:cNvSpPr/>
                <p:nvPr/>
              </p:nvSpPr>
              <p:spPr>
                <a:xfrm rot="19526372">
                  <a:off x="1358193" y="2979817"/>
                  <a:ext cx="2459663" cy="21557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ight Arrow 11"/>
                <p:cNvSpPr/>
                <p:nvPr/>
              </p:nvSpPr>
              <p:spPr>
                <a:xfrm rot="8673373">
                  <a:off x="1781456" y="3546737"/>
                  <a:ext cx="2406913" cy="254195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Left-Right Arrow 15"/>
                <p:cNvSpPr/>
                <p:nvPr/>
              </p:nvSpPr>
              <p:spPr>
                <a:xfrm>
                  <a:off x="1905000" y="5105400"/>
                  <a:ext cx="4724400" cy="228600"/>
                </a:xfrm>
                <a:prstGeom prst="leftRightArrow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705600" y="2209800"/>
                  <a:ext cx="1981200" cy="954107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buFont typeface="Wingdings" pitchFamily="2" charset="2"/>
                    <a:buChar char="Ø"/>
                  </a:pPr>
                  <a:r>
                    <a:rPr lang="en-US" sz="2800" b="1" dirty="0" smtClean="0"/>
                    <a:t>14MB Clip</a:t>
                  </a:r>
                </a:p>
                <a:p>
                  <a:pPr>
                    <a:buFont typeface="Wingdings" pitchFamily="2" charset="2"/>
                    <a:buChar char="Ø"/>
                  </a:pPr>
                  <a:r>
                    <a:rPr lang="en-US" sz="2800" b="1" dirty="0" smtClean="0"/>
                    <a:t>5 Trials</a:t>
                  </a:r>
                  <a:endParaRPr lang="en-US" sz="2800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 rot="19482172">
                  <a:off x="2111521" y="3472352"/>
                  <a:ext cx="2743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Max: 7.2Mbps</a:t>
                  </a:r>
                </a:p>
                <a:p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Measured: 1125.2Kbps </a:t>
                  </a:r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 rot="19379060">
                  <a:off x="981016" y="2575057"/>
                  <a:ext cx="2209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FF0000"/>
                      </a:solidFill>
                    </a:rPr>
                    <a:t>Max: 1.9Mbps</a:t>
                  </a:r>
                </a:p>
                <a:p>
                  <a:r>
                    <a:rPr lang="en-US" sz="2000" b="1" dirty="0" smtClean="0">
                      <a:solidFill>
                        <a:srgbClr val="FF0000"/>
                      </a:solidFill>
                    </a:rPr>
                    <a:t>Measured: 57Kbps </a:t>
                  </a:r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048000" y="5334000"/>
                  <a:ext cx="2743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Max: 72.2Mbps</a:t>
                  </a:r>
                </a:p>
                <a:p>
                  <a:r>
                    <a:rPr lang="en-US" sz="20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Measured: 22.6Mbps </a:t>
                  </a:r>
                  <a:endParaRPr lang="en-US" sz="20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19379060">
                  <a:off x="1952182" y="3225562"/>
                  <a:ext cx="14832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RTT: 70ms</a:t>
                  </a:r>
                  <a:endPara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581400" y="4724400"/>
                  <a:ext cx="14832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RTT: 5.5ms</a:t>
                  </a:r>
                  <a:endPara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2209800" y="1828800"/>
                <a:ext cx="1230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3G/HSPA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029200" y="4724400"/>
                <a:ext cx="1611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WiFi AdHoc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8288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/>
              <a:t>Solution: “Use Mobile-to-Mobile Network for content dissemination”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But, existing M2M Solutions...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1676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/>
              <a:t>Do not personalize content </a:t>
            </a:r>
          </a:p>
          <a:p>
            <a:pPr algn="just">
              <a:buNone/>
            </a:pPr>
            <a:r>
              <a:rPr lang="en-US" sz="2800" dirty="0" smtClean="0"/>
              <a:t>delivery based on such </a:t>
            </a:r>
          </a:p>
          <a:p>
            <a:pPr algn="just">
              <a:buNone/>
            </a:pPr>
            <a:r>
              <a:rPr lang="en-US" sz="2800" dirty="0" smtClean="0"/>
              <a:t>similarity in users’ taste</a:t>
            </a:r>
          </a:p>
          <a:p>
            <a:pPr algn="just">
              <a:buNone/>
            </a:pPr>
            <a:endParaRPr lang="en-US" sz="2800" dirty="0"/>
          </a:p>
        </p:txBody>
      </p:sp>
      <p:sp>
        <p:nvSpPr>
          <p:cNvPr id="7" name="Bent Arrow 6"/>
          <p:cNvSpPr/>
          <p:nvPr/>
        </p:nvSpPr>
        <p:spPr>
          <a:xfrm flipV="1">
            <a:off x="2667000" y="2743200"/>
            <a:ext cx="1828800" cy="1219200"/>
          </a:xfrm>
          <a:prstGeom prst="bentArrow">
            <a:avLst>
              <a:gd name="adj1" fmla="val 25000"/>
              <a:gd name="adj2" fmla="val 29018"/>
              <a:gd name="adj3" fmla="val 4375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495800" y="2971800"/>
            <a:ext cx="4267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Users cannot discover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they do not know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Bent Arrow 8"/>
          <p:cNvSpPr/>
          <p:nvPr/>
        </p:nvSpPr>
        <p:spPr>
          <a:xfrm rot="10800000" flipH="1">
            <a:off x="1447800" y="2743200"/>
            <a:ext cx="3124200" cy="2514600"/>
          </a:xfrm>
          <a:prstGeom prst="bentArrow">
            <a:avLst>
              <a:gd name="adj1" fmla="val 13312"/>
              <a:gd name="adj2" fmla="val 1309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0" y="4419600"/>
            <a:ext cx="38862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cannot predict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 user interest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accurately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Enter: Memory Based Collaborative Filtering(MCF)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7526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Mainstream solution for personalization of content.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Studied extensively in conventional Internet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Demonstrated its practicality in many popular systems such as Amazon.com, YouTube.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Simple to design and implement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MCF </a:t>
            </a:r>
            <a:r>
              <a:rPr lang="en-US" sz="2800" b="1" dirty="0" smtClean="0"/>
              <a:t>captures abstract user taste </a:t>
            </a:r>
            <a:r>
              <a:rPr lang="en-US" sz="2800" dirty="0" smtClean="0"/>
              <a:t>based on taste of similar minded people using a </a:t>
            </a:r>
            <a:r>
              <a:rPr lang="en-US" sz="2800" b="1" i="1" dirty="0" smtClean="0">
                <a:solidFill>
                  <a:srgbClr val="FF0000"/>
                </a:solidFill>
              </a:rPr>
              <a:t>Rating matrix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b="1" dirty="0" smtClean="0"/>
              <a:t>Content independent</a:t>
            </a:r>
            <a:r>
              <a:rPr lang="en-US" sz="28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MCF is </a:t>
            </a:r>
            <a:r>
              <a:rPr lang="en-US" sz="2800" b="1" dirty="0" smtClean="0"/>
              <a:t>model independent</a:t>
            </a:r>
            <a:r>
              <a:rPr lang="en-US" sz="2800" dirty="0" smtClean="0"/>
              <a:t>.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800" dirty="0" smtClean="0"/>
              <a:t>It learns a rating matrix which is the basis of ranking content. By changing the rating matrix, the same algorithm could be reused in a different context.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MCF Solves these Limitations?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19812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Conventional MCF: </a:t>
            </a:r>
            <a:r>
              <a:rPr lang="en-US" sz="2800" dirty="0" smtClean="0"/>
              <a:t>designed for central server</a:t>
            </a:r>
          </a:p>
          <a:p>
            <a:pPr algn="just">
              <a:buNone/>
            </a:pPr>
            <a:endParaRPr lang="en-US" sz="2800" dirty="0" smtClean="0"/>
          </a:p>
          <a:p>
            <a:pPr algn="just"/>
            <a:r>
              <a:rPr lang="en-US" sz="2800" b="1" dirty="0" smtClean="0"/>
              <a:t>P2P MCF: </a:t>
            </a:r>
            <a:r>
              <a:rPr lang="en-US" sz="2800" dirty="0" smtClean="0"/>
              <a:t>don’t address the factors affecting M2M data dissemination</a:t>
            </a:r>
          </a:p>
          <a:p>
            <a:pPr lvl="1">
              <a:buNone/>
            </a:pPr>
            <a:endParaRPr lang="en-US" sz="3600" b="1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Our Proposal: 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llaborative </a:t>
            </a:r>
            <a:r>
              <a:rPr lang="en-US" dirty="0" smtClean="0">
                <a:solidFill>
                  <a:srgbClr val="FF0000"/>
                </a:solidFill>
              </a:rPr>
              <a:t>Fi</a:t>
            </a:r>
            <a:r>
              <a:rPr lang="en-US" dirty="0" smtClean="0"/>
              <a:t>ltering </a:t>
            </a:r>
            <a:r>
              <a:rPr lang="en-US" dirty="0" smtClean="0">
                <a:solidFill>
                  <a:srgbClr val="FF0000"/>
                </a:solidFill>
              </a:rPr>
              <a:t>Gel </a:t>
            </a:r>
            <a:r>
              <a:rPr lang="en-US" dirty="0" smtClean="0"/>
              <a:t>(CoFiGel)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71600" y="1905000"/>
            <a:ext cx="6172200" cy="3352800"/>
            <a:chOff x="1219200" y="1752600"/>
            <a:chExt cx="6172200" cy="3352800"/>
          </a:xfrm>
        </p:grpSpPr>
        <p:sp>
          <p:nvSpPr>
            <p:cNvPr id="6" name="Rectangle 5"/>
            <p:cNvSpPr/>
            <p:nvPr/>
          </p:nvSpPr>
          <p:spPr>
            <a:xfrm>
              <a:off x="1219200" y="1752600"/>
              <a:ext cx="2057400" cy="1219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MCF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0" y="1752600"/>
              <a:ext cx="2057400" cy="1219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M2M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4076700" y="723900"/>
              <a:ext cx="381000" cy="53340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6600" y="3886200"/>
              <a:ext cx="2057400" cy="1219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CoFiGel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Plus 10"/>
            <p:cNvSpPr/>
            <p:nvPr/>
          </p:nvSpPr>
          <p:spPr>
            <a:xfrm>
              <a:off x="3886200" y="1905000"/>
              <a:ext cx="762000" cy="7620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86400" y="3886200"/>
            <a:ext cx="2971800" cy="2097107"/>
            <a:chOff x="5486400" y="3886200"/>
            <a:chExt cx="2971800" cy="2097107"/>
          </a:xfrm>
        </p:grpSpPr>
        <p:sp>
          <p:nvSpPr>
            <p:cNvPr id="13" name="Rectangle 12"/>
            <p:cNvSpPr/>
            <p:nvPr/>
          </p:nvSpPr>
          <p:spPr>
            <a:xfrm>
              <a:off x="6019800" y="3886200"/>
              <a:ext cx="2133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/>
              <a:r>
                <a:rPr lang="en-US" sz="2800" dirty="0" smtClean="0"/>
                <a:t>Transmission </a:t>
              </a:r>
            </a:p>
            <a:p>
              <a:pPr marL="342900" indent="-342900" algn="ctr"/>
              <a:r>
                <a:rPr lang="en-US" sz="2800" dirty="0" smtClean="0"/>
                <a:t>Scheduler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5029200"/>
              <a:ext cx="2667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/>
              <a:r>
                <a:rPr lang="en-US" sz="2800" dirty="0" smtClean="0"/>
                <a:t>On-Device </a:t>
              </a:r>
            </a:p>
            <a:p>
              <a:pPr marL="342900" indent="-342900" algn="ctr"/>
              <a:r>
                <a:rPr lang="en-US" sz="2800" dirty="0" smtClean="0"/>
                <a:t>Storage Manager</a:t>
              </a:r>
            </a:p>
          </p:txBody>
        </p:sp>
        <p:cxnSp>
          <p:nvCxnSpPr>
            <p:cNvPr id="16" name="Straight Arrow Connector 15"/>
            <p:cNvCxnSpPr>
              <a:stCxn id="10" idx="3"/>
            </p:cNvCxnSpPr>
            <p:nvPr/>
          </p:nvCxnSpPr>
          <p:spPr>
            <a:xfrm flipV="1">
              <a:off x="5486400" y="4191000"/>
              <a:ext cx="60960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3"/>
            </p:cNvCxnSpPr>
            <p:nvPr/>
          </p:nvCxnSpPr>
          <p:spPr>
            <a:xfrm>
              <a:off x="5486400" y="4648200"/>
              <a:ext cx="6096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9144000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400" dirty="0" smtClean="0"/>
              <a:t>Challenge 1: Resource Constraints in M2M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Data dissemination depends 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304800" y="914400"/>
            <a:ext cx="8610600" cy="5105400"/>
            <a:chOff x="457200" y="1905000"/>
            <a:chExt cx="8494713" cy="4787682"/>
          </a:xfrm>
        </p:grpSpPr>
        <p:grpSp>
          <p:nvGrpSpPr>
            <p:cNvPr id="42" name="Group 41"/>
            <p:cNvGrpSpPr/>
            <p:nvPr/>
          </p:nvGrpSpPr>
          <p:grpSpPr>
            <a:xfrm>
              <a:off x="457200" y="1905000"/>
              <a:ext cx="8494713" cy="4611687"/>
              <a:chOff x="304800" y="1676400"/>
              <a:chExt cx="8494713" cy="461168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04800" y="1676400"/>
                <a:ext cx="8494713" cy="4611687"/>
                <a:chOff x="304800" y="1676400"/>
                <a:chExt cx="8494713" cy="4611687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304800" y="1676400"/>
                  <a:ext cx="8382000" cy="4456808"/>
                  <a:chOff x="609600" y="1347787"/>
                  <a:chExt cx="8382000" cy="4456808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2667000" y="1347787"/>
                    <a:ext cx="3896002" cy="3605213"/>
                    <a:chOff x="609600" y="1295400"/>
                    <a:chExt cx="3896002" cy="3605213"/>
                  </a:xfrm>
                </p:grpSpPr>
                <p:pic>
                  <p:nvPicPr>
                    <p:cNvPr id="79874" name="Picture 2" descr="C:\Documents and Settings\Administrator\Local Settings\Temporary Internet Files\Content.IE5\TH3OBJYD\MC900433826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62001" y="2286001"/>
                      <a:ext cx="914400" cy="914400"/>
                    </a:xfrm>
                    <a:prstGeom prst="rect">
                      <a:avLst/>
                    </a:prstGeom>
                    <a:noFill/>
                    <a:scene3d>
                      <a:camera prst="orthographicFront"/>
                      <a:lightRig rig="sunset" dir="t"/>
                    </a:scene3d>
                  </p:spPr>
                </p:pic>
                <p:pic>
                  <p:nvPicPr>
                    <p:cNvPr id="7" name="Picture 2" descr="C:\Documents and Settings\Administrator\Local Settings\Temporary Internet Files\Content.IE5\TH3OBJYD\MC900433826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590800" y="1295400"/>
                      <a:ext cx="914400" cy="914400"/>
                    </a:xfrm>
                    <a:prstGeom prst="rect">
                      <a:avLst/>
                    </a:prstGeom>
                    <a:noFill/>
                    <a:scene3d>
                      <a:camera prst="orthographicFront"/>
                      <a:lightRig rig="sunset" dir="t"/>
                    </a:scene3d>
                    <a:sp3d contourW="12700" prstMaterial="matte">
                      <a:contourClr>
                        <a:schemeClr val="bg1"/>
                      </a:contourClr>
                    </a:sp3d>
                  </p:spPr>
                </p:pic>
                <p:pic>
                  <p:nvPicPr>
                    <p:cNvPr id="8" name="Picture 2" descr="C:\Documents and Settings\Administrator\Local Settings\Temporary Internet Files\Content.IE5\TH3OBJYD\MC900433826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05200" y="3276600"/>
                      <a:ext cx="914400" cy="914400"/>
                    </a:xfrm>
                    <a:prstGeom prst="rect">
                      <a:avLst/>
                    </a:prstGeom>
                    <a:noFill/>
                    <a:scene3d>
                      <a:camera prst="orthographicFront"/>
                      <a:lightRig rig="harsh" dir="t"/>
                    </a:scene3d>
                    <a:sp3d prstMaterial="metal"/>
                  </p:spPr>
                </p:pic>
                <p:pic>
                  <p:nvPicPr>
                    <p:cNvPr id="9" name="Picture 2" descr="C:\Documents and Settings\Administrator\Local Settings\Temporary Internet Files\Content.IE5\TH3OBJYD\MC900433826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24000" y="3962400"/>
                      <a:ext cx="914400" cy="914400"/>
                    </a:xfrm>
                    <a:prstGeom prst="rect">
                      <a:avLst/>
                    </a:prstGeom>
                    <a:noFill/>
                    <a:scene3d>
                      <a:camera prst="orthographicFront"/>
                      <a:lightRig rig="flood" dir="t"/>
                    </a:scene3d>
                  </p:spPr>
                </p:pic>
                <p:pic>
                  <p:nvPicPr>
                    <p:cNvPr id="79875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09600" y="2667000"/>
                      <a:ext cx="314602" cy="2524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352800" y="1905000"/>
                      <a:ext cx="314602" cy="2524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91000" y="3886200"/>
                      <a:ext cx="314602" cy="2524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3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209800" y="4648200"/>
                      <a:ext cx="314602" cy="2524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1295400" y="3276600"/>
                      <a:ext cx="457200" cy="76200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 flipV="1">
                      <a:off x="1600200" y="1752600"/>
                      <a:ext cx="1143000" cy="83820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 flipH="1" flipV="1">
                      <a:off x="3048000" y="2286000"/>
                      <a:ext cx="762000" cy="99060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Arrow Connector 21"/>
                    <p:cNvCxnSpPr/>
                    <p:nvPr/>
                  </p:nvCxnSpPr>
                  <p:spPr>
                    <a:xfrm>
                      <a:off x="1600200" y="2895600"/>
                      <a:ext cx="2057400" cy="83820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609600" y="1752600"/>
                    <a:ext cx="8382000" cy="4051995"/>
                    <a:chOff x="609600" y="1752600"/>
                    <a:chExt cx="8382000" cy="4051995"/>
                  </a:xfrm>
                </p:grpSpPr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609600" y="1828800"/>
                      <a:ext cx="1752600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/>
                        <a:t>Limited Storage</a:t>
                      </a:r>
                      <a:endParaRPr lang="en-US" sz="2800" b="1" dirty="0"/>
                    </a:p>
                  </p:txBody>
                </p:sp>
                <p:sp>
                  <p:nvSpPr>
                    <p:cNvPr id="29" name="Arc 28"/>
                    <p:cNvSpPr/>
                    <p:nvPr/>
                  </p:nvSpPr>
                  <p:spPr>
                    <a:xfrm>
                      <a:off x="1905000" y="2057400"/>
                      <a:ext cx="914400" cy="990600"/>
                    </a:xfrm>
                    <a:prstGeom prst="arc">
                      <a:avLst>
                        <a:gd name="adj1" fmla="val 13844237"/>
                        <a:gd name="adj2" fmla="val 949062"/>
                      </a:avLst>
                    </a:prstGeom>
                    <a:ln w="38100">
                      <a:solidFill>
                        <a:schemeClr val="tx1"/>
                      </a:solidFill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Arc 30"/>
                    <p:cNvSpPr/>
                    <p:nvPr/>
                  </p:nvSpPr>
                  <p:spPr>
                    <a:xfrm flipH="1">
                      <a:off x="5638800" y="2590800"/>
                      <a:ext cx="990600" cy="838200"/>
                    </a:xfrm>
                    <a:prstGeom prst="arc">
                      <a:avLst>
                        <a:gd name="adj1" fmla="val 13844237"/>
                        <a:gd name="adj2" fmla="val 20867876"/>
                      </a:avLst>
                    </a:prstGeom>
                    <a:ln w="38100">
                      <a:solidFill>
                        <a:schemeClr val="tx1"/>
                      </a:solidFill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9877" name="Picture 5" descr="C:\Documents and Settings\Administrator\Local Settings\Temporary Internet Files\Content.IE5\TH3OBJYD\MC900019339[1].wm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477000" y="2286000"/>
                      <a:ext cx="691067" cy="963613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7086600" y="1752600"/>
                      <a:ext cx="1905000" cy="13849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/>
                        <a:t>How long Connection lasts?</a:t>
                      </a:r>
                      <a:endParaRPr lang="en-US" sz="2800" b="1" dirty="0"/>
                    </a:p>
                  </p:txBody>
                </p:sp>
                <p:sp>
                  <p:nvSpPr>
                    <p:cNvPr id="35" name="Arc 34"/>
                    <p:cNvSpPr/>
                    <p:nvPr/>
                  </p:nvSpPr>
                  <p:spPr>
                    <a:xfrm rot="8319114" flipH="1" flipV="1">
                      <a:off x="5048273" y="3387012"/>
                      <a:ext cx="821181" cy="1290368"/>
                    </a:xfrm>
                    <a:prstGeom prst="arc">
                      <a:avLst>
                        <a:gd name="adj1" fmla="val 8321648"/>
                        <a:gd name="adj2" fmla="val 16290524"/>
                      </a:avLst>
                    </a:prstGeom>
                    <a:ln w="38100">
                      <a:solidFill>
                        <a:schemeClr val="tx1"/>
                      </a:solidFill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5410200" y="4419600"/>
                      <a:ext cx="1905000" cy="13849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b="1" dirty="0" smtClean="0"/>
                        <a:t>How often do nodes meet?</a:t>
                      </a:r>
                      <a:endParaRPr lang="en-US" sz="2800" b="1" dirty="0"/>
                    </a:p>
                  </p:txBody>
                </p:sp>
              </p:grpSp>
            </p:grpSp>
            <p:pic>
              <p:nvPicPr>
                <p:cNvPr id="79878" name="Picture 6" descr="C:\Documents and Settings\Administrator\Local Settings\Temporary Internet Files\Content.IE5\TH3OBJYD\MC900234082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781800" y="5181600"/>
                  <a:ext cx="2017713" cy="110648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1" name="Arc 40"/>
              <p:cNvSpPr/>
              <p:nvPr/>
            </p:nvSpPr>
            <p:spPr>
              <a:xfrm rot="10258969" flipV="1">
                <a:off x="3247390" y="3834658"/>
                <a:ext cx="1496823" cy="1690013"/>
              </a:xfrm>
              <a:prstGeom prst="arc">
                <a:avLst>
                  <a:gd name="adj1" fmla="val 12114247"/>
                  <a:gd name="adj2" fmla="val 18699745"/>
                </a:avLst>
              </a:prstGeom>
              <a:ln w="38100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828800" y="3492282"/>
              <a:ext cx="1176337" cy="795337"/>
              <a:chOff x="1371600" y="3657600"/>
              <a:chExt cx="1176337" cy="795337"/>
            </a:xfrm>
          </p:grpSpPr>
          <p:pic>
            <p:nvPicPr>
              <p:cNvPr id="79882" name="Picture 10" descr="C:\Documents and Settings\Administrator\Local Settings\Temporary Internet Files\Content.IE5\B8E9LF0G\MC900432583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71600" y="3657600"/>
                <a:ext cx="795337" cy="795337"/>
              </a:xfrm>
              <a:prstGeom prst="rect">
                <a:avLst/>
              </a:prstGeom>
              <a:noFill/>
              <a:scene3d>
                <a:camera prst="orthographicFront"/>
                <a:lightRig rig="sunset" dir="t"/>
              </a:scene3d>
            </p:spPr>
          </p:pic>
          <p:pic>
            <p:nvPicPr>
              <p:cNvPr id="49" name="Picture 11" descr="C:\Documents and Settings\Administrator\Local Settings\Temporary Internet Files\Content.IE5\CHGO3A0X\MC900433854[1]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57400" y="3886200"/>
                <a:ext cx="490537" cy="490537"/>
              </a:xfrm>
              <a:prstGeom prst="rect">
                <a:avLst/>
              </a:prstGeom>
              <a:noFill/>
              <a:scene3d>
                <a:camera prst="orthographicFront"/>
                <a:lightRig rig="sunset" dir="t"/>
              </a:scene3d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514600" y="4787682"/>
              <a:ext cx="1143001" cy="1328737"/>
              <a:chOff x="2057400" y="4953000"/>
              <a:chExt cx="1143001" cy="1328737"/>
            </a:xfrm>
          </p:grpSpPr>
          <p:pic>
            <p:nvPicPr>
              <p:cNvPr id="79881" name="Picture 9" descr="C:\Documents and Settings\Administrator\Local Settings\Temporary Internet Files\Content.IE5\TH3OBJYD\MC900432599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90801" y="4953001"/>
                <a:ext cx="609600" cy="609600"/>
              </a:xfrm>
              <a:prstGeom prst="rect">
                <a:avLst/>
              </a:prstGeom>
              <a:noFill/>
            </p:spPr>
          </p:pic>
          <p:pic>
            <p:nvPicPr>
              <p:cNvPr id="51" name="Picture 11" descr="C:\Documents and Settings\Administrator\Local Settings\Temporary Internet Files\Content.IE5\CHGO3A0X\MC900433854[1]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57400" y="4953000"/>
                <a:ext cx="490537" cy="490537"/>
              </a:xfrm>
              <a:prstGeom prst="rect">
                <a:avLst/>
              </a:prstGeom>
              <a:noFill/>
              <a:scene3d>
                <a:camera prst="orthographicFront"/>
                <a:lightRig rig="sunset" dir="t"/>
              </a:scene3d>
            </p:spPr>
          </p:pic>
          <p:pic>
            <p:nvPicPr>
              <p:cNvPr id="52" name="Picture 10" descr="C:\Documents and Settings\Administrator\Local Settings\Temporary Internet Files\Content.IE5\B8E9LF0G\MC900432583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57400" y="5486400"/>
                <a:ext cx="795337" cy="795337"/>
              </a:xfrm>
              <a:prstGeom prst="rect">
                <a:avLst/>
              </a:prstGeom>
              <a:noFill/>
              <a:scene3d>
                <a:camera prst="orthographicFront"/>
                <a:lightRig rig="sunset" dir="t"/>
              </a:scene3d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1600200" y="4051010"/>
              <a:ext cx="1039831" cy="1694683"/>
              <a:chOff x="1143000" y="4216328"/>
              <a:chExt cx="1039831" cy="1694683"/>
            </a:xfrm>
          </p:grpSpPr>
          <p:sp>
            <p:nvSpPr>
              <p:cNvPr id="56" name="Arc 55"/>
              <p:cNvSpPr/>
              <p:nvPr/>
            </p:nvSpPr>
            <p:spPr>
              <a:xfrm rot="10258969" flipH="1" flipV="1">
                <a:off x="1433914" y="4216328"/>
                <a:ext cx="388317" cy="825792"/>
              </a:xfrm>
              <a:prstGeom prst="arc">
                <a:avLst>
                  <a:gd name="adj1" fmla="val 7902620"/>
                  <a:gd name="adj2" fmla="val 15539415"/>
                </a:avLst>
              </a:prstGeom>
              <a:ln w="38100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Arc 56"/>
              <p:cNvSpPr/>
              <p:nvPr/>
            </p:nvSpPr>
            <p:spPr>
              <a:xfrm rot="8319114" flipH="1" flipV="1">
                <a:off x="1675711" y="4686841"/>
                <a:ext cx="507120" cy="1224170"/>
              </a:xfrm>
              <a:prstGeom prst="arc">
                <a:avLst>
                  <a:gd name="adj1" fmla="val 16021967"/>
                  <a:gd name="adj2" fmla="val 140372"/>
                </a:avLst>
              </a:prstGeom>
              <a:ln w="38100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0"/>
              </p:cNvCxnSpPr>
              <p:nvPr/>
            </p:nvCxnSpPr>
            <p:spPr>
              <a:xfrm flipH="1">
                <a:off x="1143000" y="4863781"/>
                <a:ext cx="361403" cy="31781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457200" y="4876800"/>
              <a:ext cx="16764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How many copies of file exist?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400" dirty="0" smtClean="0"/>
              <a:t>Challenge 2:</a:t>
            </a:r>
          </a:p>
          <a:p>
            <a:pPr marL="342900" indent="-342900" algn="ctr"/>
            <a:r>
              <a:rPr lang="en-US" sz="4400" dirty="0" smtClean="0"/>
              <a:t>Coverage Vs User 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/>
          <a:lstStyle/>
          <a:p>
            <a:pPr algn="l"/>
            <a:r>
              <a:rPr lang="en-US" dirty="0" smtClean="0"/>
              <a:t>Adhoc social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2954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6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57111"/>
            <a:ext cx="3962400" cy="234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862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2999"/>
            <a:ext cx="3682902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Consider a Rating Matrix…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371600"/>
          <a:ext cx="8305800" cy="4540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1"/>
                <a:gridCol w="1066800"/>
                <a:gridCol w="1066800"/>
                <a:gridCol w="1066800"/>
                <a:gridCol w="1143000"/>
                <a:gridCol w="992275"/>
                <a:gridCol w="912724"/>
              </a:tblGrid>
              <a:tr h="9133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Users/Items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r>
                        <a:rPr lang="en-US" sz="2800" b="1" baseline="-25000" dirty="0" smtClean="0"/>
                        <a:t>1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r>
                        <a:rPr lang="en-US" sz="2800" b="1" baseline="-25000" dirty="0" smtClean="0"/>
                        <a:t>2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r>
                        <a:rPr lang="en-US" sz="2800" b="1" baseline="-25000" dirty="0" smtClean="0"/>
                        <a:t>3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r>
                        <a:rPr lang="en-US" sz="2800" b="1" baseline="-25000" dirty="0" smtClean="0"/>
                        <a:t>4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r>
                        <a:rPr lang="en-US" sz="2800" b="1" baseline="-25000" dirty="0" smtClean="0"/>
                        <a:t>5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r>
                        <a:rPr lang="en-US" sz="2800" b="1" baseline="-25000" dirty="0" smtClean="0"/>
                        <a:t>6</a:t>
                      </a:r>
                      <a:endParaRPr lang="en-US" sz="2800" b="1" baseline="-25000" dirty="0"/>
                    </a:p>
                  </a:txBody>
                  <a:tcPr/>
                </a:tc>
              </a:tr>
              <a:tr h="5008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r>
                        <a:rPr lang="en-US" sz="2800" b="1" baseline="-25000" dirty="0" smtClean="0"/>
                        <a:t>1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</a:tr>
              <a:tr h="5008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r>
                        <a:rPr lang="en-US" sz="2800" b="1" baseline="-25000" dirty="0" smtClean="0"/>
                        <a:t>2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</a:tr>
              <a:tr h="5008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r>
                        <a:rPr lang="en-US" sz="2800" b="1" baseline="-25000" dirty="0" smtClean="0"/>
                        <a:t>3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  <a:tr h="5008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r>
                        <a:rPr lang="en-US" sz="2800" b="1" baseline="-25000" dirty="0" smtClean="0"/>
                        <a:t>4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  <a:tr h="5008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r>
                        <a:rPr lang="en-US" sz="2800" b="1" baseline="-25000" dirty="0" smtClean="0"/>
                        <a:t>5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</a:tr>
              <a:tr h="5008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r>
                        <a:rPr lang="en-US" sz="2800" b="1" baseline="-25000" dirty="0" smtClean="0"/>
                        <a:t>6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  <a:tr h="5008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r>
                        <a:rPr lang="en-US" sz="2800" b="1" baseline="-25000" dirty="0" smtClean="0"/>
                        <a:t>7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2971801" y="2438400"/>
            <a:ext cx="5410200" cy="3352800"/>
            <a:chOff x="3048000" y="2133600"/>
            <a:chExt cx="5410200" cy="3352800"/>
          </a:xfrm>
        </p:grpSpPr>
        <p:sp>
          <p:nvSpPr>
            <p:cNvPr id="8" name="Flowchart: Decision 7"/>
            <p:cNvSpPr/>
            <p:nvPr/>
          </p:nvSpPr>
          <p:spPr>
            <a:xfrm>
              <a:off x="3048000" y="37338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9" name="Flowchart: Decision 8"/>
            <p:cNvSpPr/>
            <p:nvPr/>
          </p:nvSpPr>
          <p:spPr>
            <a:xfrm>
              <a:off x="4114800" y="41910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4114800" y="48006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4114800" y="21336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Flowchart: Decision 11"/>
            <p:cNvSpPr/>
            <p:nvPr/>
          </p:nvSpPr>
          <p:spPr>
            <a:xfrm>
              <a:off x="4114800" y="26670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5181600" y="37338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4" name="Flowchart: Decision 13"/>
            <p:cNvSpPr/>
            <p:nvPr/>
          </p:nvSpPr>
          <p:spPr>
            <a:xfrm>
              <a:off x="6248400" y="32004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5" name="Flowchart: Decision 14"/>
            <p:cNvSpPr/>
            <p:nvPr/>
          </p:nvSpPr>
          <p:spPr>
            <a:xfrm>
              <a:off x="6248400" y="48006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6" name="Flowchart: Decision 15"/>
            <p:cNvSpPr/>
            <p:nvPr/>
          </p:nvSpPr>
          <p:spPr>
            <a:xfrm>
              <a:off x="6248400" y="53340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7" name="Flowchart: Decision 16"/>
            <p:cNvSpPr/>
            <p:nvPr/>
          </p:nvSpPr>
          <p:spPr>
            <a:xfrm>
              <a:off x="7315200" y="22098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8" name="Flowchart: Decision 17"/>
            <p:cNvSpPr/>
            <p:nvPr/>
          </p:nvSpPr>
          <p:spPr>
            <a:xfrm>
              <a:off x="7315200" y="27432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9" name="Flowchart: Decision 18"/>
            <p:cNvSpPr/>
            <p:nvPr/>
          </p:nvSpPr>
          <p:spPr>
            <a:xfrm>
              <a:off x="7315200" y="32766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" name="Flowchart: Decision 19"/>
            <p:cNvSpPr/>
            <p:nvPr/>
          </p:nvSpPr>
          <p:spPr>
            <a:xfrm>
              <a:off x="7315200" y="42672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1" name="Flowchart: Decision 20"/>
            <p:cNvSpPr/>
            <p:nvPr/>
          </p:nvSpPr>
          <p:spPr>
            <a:xfrm>
              <a:off x="8305800" y="22098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2" name="Flowchart: Decision 21"/>
            <p:cNvSpPr/>
            <p:nvPr/>
          </p:nvSpPr>
          <p:spPr>
            <a:xfrm>
              <a:off x="8305800" y="26670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3" name="Flowchart: Decision 22"/>
            <p:cNvSpPr/>
            <p:nvPr/>
          </p:nvSpPr>
          <p:spPr>
            <a:xfrm>
              <a:off x="8305800" y="4267200"/>
              <a:ext cx="152400" cy="152400"/>
            </a:xfrm>
            <a:prstGeom prst="flowChartDecisi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4" name="6-Point Star 23"/>
            <p:cNvSpPr/>
            <p:nvPr/>
          </p:nvSpPr>
          <p:spPr>
            <a:xfrm>
              <a:off x="3048000" y="426720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6-Point Star 26"/>
            <p:cNvSpPr/>
            <p:nvPr/>
          </p:nvSpPr>
          <p:spPr>
            <a:xfrm>
              <a:off x="5181600" y="213360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6-Point Star 27"/>
            <p:cNvSpPr/>
            <p:nvPr/>
          </p:nvSpPr>
          <p:spPr>
            <a:xfrm>
              <a:off x="5181600" y="274320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6-Point Star 28"/>
            <p:cNvSpPr/>
            <p:nvPr/>
          </p:nvSpPr>
          <p:spPr>
            <a:xfrm>
              <a:off x="5181600" y="320040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6-Point Star 29"/>
            <p:cNvSpPr/>
            <p:nvPr/>
          </p:nvSpPr>
          <p:spPr>
            <a:xfrm>
              <a:off x="5181600" y="472440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6-Point Star 30"/>
            <p:cNvSpPr/>
            <p:nvPr/>
          </p:nvSpPr>
          <p:spPr>
            <a:xfrm>
              <a:off x="5181600" y="525780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6-Point Star 31"/>
            <p:cNvSpPr/>
            <p:nvPr/>
          </p:nvSpPr>
          <p:spPr>
            <a:xfrm>
              <a:off x="6248400" y="220980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6-Point Star 32"/>
            <p:cNvSpPr/>
            <p:nvPr/>
          </p:nvSpPr>
          <p:spPr>
            <a:xfrm>
              <a:off x="6248400" y="266700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486400" y="5791200"/>
            <a:ext cx="2819400" cy="828020"/>
            <a:chOff x="5486400" y="5791200"/>
            <a:chExt cx="2819400" cy="828020"/>
          </a:xfrm>
        </p:grpSpPr>
        <p:cxnSp>
          <p:nvCxnSpPr>
            <p:cNvPr id="40" name="Straight Arrow Connector 39"/>
            <p:cNvCxnSpPr>
              <a:endCxn id="16" idx="2"/>
            </p:cNvCxnSpPr>
            <p:nvPr/>
          </p:nvCxnSpPr>
          <p:spPr>
            <a:xfrm flipV="1">
              <a:off x="6172200" y="5791200"/>
              <a:ext cx="76201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486400" y="6096000"/>
              <a:ext cx="28194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Unknown Ratings</a:t>
              </a:r>
              <a:endParaRPr lang="en-US" sz="28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86000" y="5676900"/>
            <a:ext cx="2819401" cy="1018520"/>
            <a:chOff x="5257800" y="5600700"/>
            <a:chExt cx="2819401" cy="1018520"/>
          </a:xfrm>
        </p:grpSpPr>
        <p:cxnSp>
          <p:nvCxnSpPr>
            <p:cNvPr id="46" name="Straight Arrow Connector 45"/>
            <p:cNvCxnSpPr>
              <a:endCxn id="31" idx="3"/>
            </p:cNvCxnSpPr>
            <p:nvPr/>
          </p:nvCxnSpPr>
          <p:spPr>
            <a:xfrm flipV="1">
              <a:off x="7848600" y="5600700"/>
              <a:ext cx="228601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257800" y="6096000"/>
              <a:ext cx="28194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Predicted Ratings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Definitions: Coverage, User satisfaction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00" b="1" dirty="0" smtClean="0"/>
              <a:t>Coverage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000" dirty="0" smtClean="0"/>
              <a:t>Measure of predictability of the MCF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000" dirty="0" smtClean="0"/>
              <a:t>Number of ratings available in rating matrix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000" dirty="0" smtClean="0"/>
              <a:t>18 ratings available in our rating matrix</a:t>
            </a:r>
          </a:p>
          <a:p>
            <a:pPr lvl="1" algn="just">
              <a:buNone/>
            </a:pPr>
            <a:endParaRPr lang="en-US" sz="3000" dirty="0" smtClean="0"/>
          </a:p>
          <a:p>
            <a:pPr algn="just"/>
            <a:r>
              <a:rPr lang="en-US" sz="3000" b="1" dirty="0" smtClean="0"/>
              <a:t>User Satisfaction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000" dirty="0" smtClean="0"/>
              <a:t>Measure of user’s interest in a content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000" dirty="0" smtClean="0"/>
              <a:t>For eg: User </a:t>
            </a:r>
            <a:r>
              <a:rPr lang="en-US" sz="3000" b="1" dirty="0" smtClean="0"/>
              <a:t>u</a:t>
            </a:r>
            <a:r>
              <a:rPr lang="en-US" sz="3000" b="1" baseline="-25000" dirty="0" smtClean="0"/>
              <a:t>1</a:t>
            </a:r>
            <a:r>
              <a:rPr lang="en-US" sz="3000" dirty="0" smtClean="0"/>
              <a:t> likes item </a:t>
            </a:r>
            <a:r>
              <a:rPr lang="en-US" sz="3000" b="1" dirty="0" smtClean="0"/>
              <a:t>i</a:t>
            </a:r>
            <a:r>
              <a:rPr lang="en-US" sz="3000" b="1" baseline="-25000" dirty="0" smtClean="0"/>
              <a:t>1</a:t>
            </a:r>
            <a:r>
              <a:rPr lang="en-US" sz="3000" dirty="0" smtClean="0"/>
              <a:t>, rating matrix indicates 1. User </a:t>
            </a:r>
            <a:r>
              <a:rPr lang="en-US" sz="3000" b="1" dirty="0" smtClean="0"/>
              <a:t>u</a:t>
            </a:r>
            <a:r>
              <a:rPr lang="en-US" sz="3000" b="1" baseline="-25000" dirty="0" smtClean="0"/>
              <a:t>5</a:t>
            </a:r>
            <a:r>
              <a:rPr lang="en-US" sz="3000" b="1" dirty="0" smtClean="0"/>
              <a:t> </a:t>
            </a:r>
            <a:r>
              <a:rPr lang="en-US" sz="3000" dirty="0" smtClean="0"/>
              <a:t>dislikes content </a:t>
            </a:r>
            <a:r>
              <a:rPr lang="en-US" sz="3000" b="1" dirty="0" smtClean="0"/>
              <a:t>i</a:t>
            </a:r>
            <a:r>
              <a:rPr lang="en-US" sz="3000" b="1" baseline="-25000" dirty="0" smtClean="0"/>
              <a:t>7</a:t>
            </a:r>
            <a:r>
              <a:rPr lang="en-US" sz="3000" dirty="0" smtClean="0"/>
              <a:t>, rating matrix indicates 0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000" dirty="0" smtClean="0"/>
              <a:t>Idea is to increase the number of </a:t>
            </a:r>
            <a:r>
              <a:rPr lang="en-US" sz="3000" b="1" dirty="0" smtClean="0"/>
              <a:t>1’s</a:t>
            </a:r>
            <a:r>
              <a:rPr lang="en-US" sz="3000" dirty="0" smtClean="0"/>
              <a:t> in the rating matrix</a:t>
            </a:r>
          </a:p>
          <a:p>
            <a:pPr lvl="1">
              <a:buNone/>
            </a:pPr>
            <a:endParaRPr lang="en-US" sz="3600" b="1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Predicting User Satisfaction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1524000" y="2209800"/>
          <a:ext cx="5237162" cy="1655763"/>
        </p:xfrm>
        <a:graphic>
          <a:graphicData uri="http://schemas.openxmlformats.org/presentationml/2006/ole">
            <p:oleObj spid="_x0000_s77826" name="Equation" r:id="rId4" imgW="2501640" imgH="787320" progId="Equation.3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2514600" y="5334000"/>
          <a:ext cx="3455987" cy="881063"/>
        </p:xfrm>
        <a:graphic>
          <a:graphicData uri="http://schemas.openxmlformats.org/presentationml/2006/ole">
            <p:oleObj spid="_x0000_s77827" name="Equation" r:id="rId5" imgW="165096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1219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Compute Similarity between items </a:t>
            </a:r>
            <a:r>
              <a:rPr lang="en-US" sz="2800" b="1" dirty="0" smtClean="0"/>
              <a:t>i</a:t>
            </a:r>
            <a:r>
              <a:rPr lang="en-US" sz="2800" dirty="0" smtClean="0"/>
              <a:t> and </a:t>
            </a:r>
            <a:r>
              <a:rPr lang="en-US" sz="2800" b="1" dirty="0" smtClean="0"/>
              <a:t>j</a:t>
            </a:r>
            <a:r>
              <a:rPr lang="en-US" sz="2800" dirty="0" smtClean="0"/>
              <a:t> using cosine based similarity: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267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Compute rank by aggregating similarity of with </a:t>
            </a:r>
            <a:r>
              <a:rPr lang="en-US" sz="2800" b="1" dirty="0" smtClean="0"/>
              <a:t>i</a:t>
            </a:r>
            <a:r>
              <a:rPr lang="en-US" sz="2800" dirty="0" smtClean="0"/>
              <a:t> with all items previous rated by user </a:t>
            </a:r>
            <a:r>
              <a:rPr lang="en-US" sz="2800" b="1" dirty="0" smtClean="0"/>
              <a:t>u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Coverage Vs User Satisfaction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267200" y="1905000"/>
          <a:ext cx="4648200" cy="1344527"/>
        </p:xfrm>
        <a:graphic>
          <a:graphicData uri="http://schemas.openxmlformats.org/presentationml/2006/ole">
            <p:oleObj spid="_x0000_s40961" name="Equation" r:id="rId4" imgW="4622760" imgH="1295280" progId="Equation.3">
              <p:embed/>
            </p:oleObj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191000" y="4572000"/>
          <a:ext cx="4749800" cy="1344613"/>
        </p:xfrm>
        <a:graphic>
          <a:graphicData uri="http://schemas.openxmlformats.org/presentationml/2006/ole">
            <p:oleObj spid="_x0000_s40962" name="Equation" r:id="rId5" imgW="4724280" imgH="1295280" progId="Equation.3">
              <p:embed/>
            </p:oleObj>
          </a:graphicData>
        </a:graphic>
      </p:graphicFrame>
      <p:sp>
        <p:nvSpPr>
          <p:cNvPr id="20" name="Right Arrow 19"/>
          <p:cNvSpPr/>
          <p:nvPr/>
        </p:nvSpPr>
        <p:spPr>
          <a:xfrm>
            <a:off x="3581400" y="2133600"/>
            <a:ext cx="5334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657600" y="4876800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57200" y="1676400"/>
            <a:ext cx="2895600" cy="990600"/>
            <a:chOff x="457200" y="1676400"/>
            <a:chExt cx="2895600" cy="990600"/>
          </a:xfrm>
        </p:grpSpPr>
        <p:grpSp>
          <p:nvGrpSpPr>
            <p:cNvPr id="3" name="Group 23"/>
            <p:cNvGrpSpPr/>
            <p:nvPr/>
          </p:nvGrpSpPr>
          <p:grpSpPr>
            <a:xfrm>
              <a:off x="457200" y="1676400"/>
              <a:ext cx="2895600" cy="990600"/>
              <a:chOff x="685800" y="1524000"/>
              <a:chExt cx="2895600" cy="9906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85800" y="1524000"/>
                <a:ext cx="1066800" cy="9906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(u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,i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14600" y="1524000"/>
                <a:ext cx="1066800" cy="990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(u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5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,i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Right Arrow 24"/>
            <p:cNvSpPr/>
            <p:nvPr/>
          </p:nvSpPr>
          <p:spPr>
            <a:xfrm>
              <a:off x="1524000" y="2057400"/>
              <a:ext cx="7620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" y="3657600"/>
            <a:ext cx="3124200" cy="2590800"/>
            <a:chOff x="457200" y="3657600"/>
            <a:chExt cx="3124200" cy="2590800"/>
          </a:xfrm>
        </p:grpSpPr>
        <p:grpSp>
          <p:nvGrpSpPr>
            <p:cNvPr id="5" name="Group 22"/>
            <p:cNvGrpSpPr/>
            <p:nvPr/>
          </p:nvGrpSpPr>
          <p:grpSpPr>
            <a:xfrm>
              <a:off x="457200" y="3657600"/>
              <a:ext cx="3124200" cy="2590800"/>
              <a:chOff x="5029200" y="1524000"/>
              <a:chExt cx="3124200" cy="25908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029200" y="1524000"/>
                <a:ext cx="1066800" cy="9906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(u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,i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086600" y="1524000"/>
                <a:ext cx="1066800" cy="990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(u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,i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086600" y="3124200"/>
                <a:ext cx="1066800" cy="990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(u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7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,i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29200" y="3124200"/>
                <a:ext cx="1066800" cy="9906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(u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6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,i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>
              <a:off x="1524000" y="4038600"/>
              <a:ext cx="990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 rot="2044288">
              <a:off x="1250342" y="4888878"/>
              <a:ext cx="1599746" cy="16344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685800" y="4876800"/>
              <a:ext cx="609600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419600" y="3352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has higher rating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6019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has higher coverage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Coverage Vs User Satisfaction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1524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Accuracy of Prediction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3400" y="1524000"/>
            <a:ext cx="7696200" cy="3568482"/>
            <a:chOff x="533400" y="1524000"/>
            <a:chExt cx="7696200" cy="3568482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1524000"/>
              <a:ext cx="2286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Choice of item (i</a:t>
              </a:r>
              <a:r>
                <a:rPr lang="en-US" sz="2800" baseline="-25000" dirty="0" smtClean="0"/>
                <a:t>1</a:t>
              </a:r>
              <a:r>
                <a:rPr lang="en-US" sz="2800" dirty="0" smtClean="0"/>
                <a:t> or i</a:t>
              </a:r>
              <a:r>
                <a:rPr lang="en-US" sz="2800" baseline="-25000" dirty="0" smtClean="0"/>
                <a:t>3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819400" y="1828800"/>
              <a:ext cx="990600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1600200"/>
              <a:ext cx="2286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Growth of Rating Matrix</a:t>
              </a:r>
              <a:endParaRPr lang="en-US" sz="2800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96000" y="1828800"/>
              <a:ext cx="990600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3400" y="3581400"/>
              <a:ext cx="2362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To allocate resources to an item or not</a:t>
              </a:r>
              <a:endParaRPr lang="en-US" sz="2800" dirty="0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2971800" y="3962400"/>
              <a:ext cx="1371600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" y="3276600"/>
              <a:ext cx="2286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Items most interesting to user are disseminated</a:t>
              </a:r>
              <a:endParaRPr lang="en-US" sz="2800" b="1" dirty="0"/>
            </a:p>
          </p:txBody>
        </p:sp>
        <p:sp>
          <p:nvSpPr>
            <p:cNvPr id="16" name="Bent-Up Arrow 15"/>
            <p:cNvSpPr/>
            <p:nvPr/>
          </p:nvSpPr>
          <p:spPr>
            <a:xfrm rot="5400000" flipV="1">
              <a:off x="6477000" y="2743200"/>
              <a:ext cx="1981200" cy="1524000"/>
            </a:xfrm>
            <a:prstGeom prst="bentUpArrow">
              <a:avLst>
                <a:gd name="adj1" fmla="val 16824"/>
                <a:gd name="adj2" fmla="val 14796"/>
                <a:gd name="adj3" fmla="val 2155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Problem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609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/>
              <a:t>Find a ranking of items, such that for every item delivered: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Coverage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609600" y="1905000"/>
            <a:ext cx="304800" cy="533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2895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positively rated items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609600" y="2819400"/>
            <a:ext cx="304800" cy="533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609600" y="3810000"/>
            <a:ext cx="304800" cy="533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3886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users receiving positively rated items</a:t>
            </a:r>
            <a:endParaRPr lang="en-US" sz="2800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800100" y="5372100"/>
            <a:ext cx="3048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4648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Within the limits of available: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334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 opportunity </a:t>
            </a:r>
            <a:endParaRPr lang="en-US" sz="2800" dirty="0"/>
          </a:p>
        </p:txBody>
      </p:sp>
      <p:sp>
        <p:nvSpPr>
          <p:cNvPr id="15" name="Down Arrow 14"/>
          <p:cNvSpPr/>
          <p:nvPr/>
        </p:nvSpPr>
        <p:spPr>
          <a:xfrm rot="16200000">
            <a:off x="800100" y="5981700"/>
            <a:ext cx="3048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5943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On-Device Storage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800" dirty="0" smtClean="0"/>
              <a:t>Whenever a pair of mobile devices come in contact, compute the following utility and transmit the content in decreasing order of utility value: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Solution: CoFiGel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2743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 = (g</a:t>
            </a:r>
            <a:r>
              <a:rPr lang="en-US" sz="2800" b="1" baseline="30000" dirty="0" smtClean="0"/>
              <a:t>+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 + r</a:t>
            </a:r>
            <a:r>
              <a:rPr lang="en-US" sz="2800" b="1" baseline="30000" dirty="0" smtClean="0"/>
              <a:t>+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) * G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 * D</a:t>
            </a:r>
            <a:r>
              <a:rPr lang="en-US" sz="2800" b="1" baseline="-25000" dirty="0" smtClean="0"/>
              <a:t>i</a:t>
            </a:r>
            <a:endParaRPr lang="en-US" sz="2800" b="1" baseline="-25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4800" y="2743200"/>
            <a:ext cx="4419600" cy="3694569"/>
            <a:chOff x="304800" y="2743200"/>
            <a:chExt cx="4419600" cy="3694569"/>
          </a:xfrm>
        </p:grpSpPr>
        <p:sp>
          <p:nvSpPr>
            <p:cNvPr id="18" name="Rectangle 17"/>
            <p:cNvSpPr/>
            <p:nvPr/>
          </p:nvSpPr>
          <p:spPr>
            <a:xfrm>
              <a:off x="304800" y="4191000"/>
              <a:ext cx="41148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/>
                <a:t>Total Number of correctly predicted positive ratings, </a:t>
              </a:r>
              <a:r>
                <a:rPr lang="en-US" sz="2800" b="1" dirty="0" smtClean="0"/>
                <a:t>g</a:t>
              </a:r>
              <a:r>
                <a:rPr lang="en-US" sz="2800" b="1" baseline="30000" dirty="0" smtClean="0"/>
                <a:t>+</a:t>
              </a:r>
              <a:r>
                <a:rPr lang="en-US" sz="2800" b="1" baseline="-25000" dirty="0" smtClean="0"/>
                <a:t>i</a:t>
              </a:r>
              <a:r>
                <a:rPr lang="en-US" sz="2800" dirty="0" smtClean="0"/>
                <a:t> represents predictions, </a:t>
              </a:r>
              <a:r>
                <a:rPr lang="en-US" sz="2800" b="1" dirty="0" smtClean="0"/>
                <a:t>r</a:t>
              </a:r>
              <a:r>
                <a:rPr lang="en-US" sz="2800" b="1" baseline="30000" dirty="0" smtClean="0"/>
                <a:t>+</a:t>
              </a:r>
              <a:r>
                <a:rPr lang="en-US" sz="2800" b="1" baseline="-25000" dirty="0" smtClean="0"/>
                <a:t>i</a:t>
              </a:r>
              <a:r>
                <a:rPr lang="en-US" sz="2800" dirty="0" smtClean="0"/>
                <a:t> represents verified ratings.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29000" y="2743200"/>
              <a:ext cx="12954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7486942">
              <a:off x="2589964" y="3751536"/>
              <a:ext cx="1067894" cy="1853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638800" y="2743200"/>
            <a:ext cx="457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953000" y="2743200"/>
            <a:ext cx="2057400" cy="3644682"/>
            <a:chOff x="4953000" y="2743200"/>
            <a:chExt cx="2057400" cy="3644682"/>
          </a:xfrm>
        </p:grpSpPr>
        <p:sp>
          <p:nvSpPr>
            <p:cNvPr id="24" name="Rectangle 23"/>
            <p:cNvSpPr/>
            <p:nvPr/>
          </p:nvSpPr>
          <p:spPr>
            <a:xfrm>
              <a:off x="4953000" y="2743200"/>
              <a:ext cx="4572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4346726">
              <a:off x="4713609" y="3970499"/>
              <a:ext cx="1346523" cy="10250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600" y="4572000"/>
              <a:ext cx="18288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Likelihood of number of correct predictions </a:t>
              </a:r>
              <a:endParaRPr lang="en-US" sz="2800" dirty="0"/>
            </a:p>
          </p:txBody>
        </p:sp>
      </p:grpSp>
      <p:sp>
        <p:nvSpPr>
          <p:cNvPr id="29" name="Right Arrow 28"/>
          <p:cNvSpPr/>
          <p:nvPr/>
        </p:nvSpPr>
        <p:spPr>
          <a:xfrm rot="330539">
            <a:off x="6086133" y="3197145"/>
            <a:ext cx="615439" cy="1716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2667000"/>
            <a:ext cx="205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Likelihood of delivering an item within deadline ‘t’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Utility: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800" b="1" dirty="0" smtClean="0"/>
              <a:t>G</a:t>
            </a:r>
            <a:r>
              <a:rPr lang="en-US" sz="2800" b="1" baseline="-25000" dirty="0" smtClean="0"/>
              <a:t>i</a:t>
            </a:r>
            <a:r>
              <a:rPr lang="en-US" sz="2800" dirty="0" smtClean="0"/>
              <a:t> is the right hand size of below inequality: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14400" y="1828800"/>
          <a:ext cx="6975475" cy="1149350"/>
        </p:xfrm>
        <a:graphic>
          <a:graphicData uri="http://schemas.openxmlformats.org/presentationml/2006/ole">
            <p:oleObj spid="_x0000_s76802" name="Equation" r:id="rId4" imgW="4470120" imgH="736560" progId="Equation.3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371600" y="3505200"/>
          <a:ext cx="396875" cy="474663"/>
        </p:xfrm>
        <a:graphic>
          <a:graphicData uri="http://schemas.openxmlformats.org/presentationml/2006/ole">
            <p:oleObj spid="_x0000_s76803" name="Equation" r:id="rId5" imgW="253800" imgH="304560" progId="Equation.3">
              <p:embed/>
            </p:oleObj>
          </a:graphicData>
        </a:graphic>
      </p:graphicFrame>
      <p:sp>
        <p:nvSpPr>
          <p:cNvPr id="8" name="Down Arrow 7"/>
          <p:cNvSpPr/>
          <p:nvPr/>
        </p:nvSpPr>
        <p:spPr>
          <a:xfrm rot="10800000">
            <a:off x="762000" y="3505200"/>
            <a:ext cx="3048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3505200"/>
            <a:ext cx="269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More Predictions</a:t>
            </a:r>
            <a:endParaRPr lang="en-US" sz="2800" dirty="0"/>
          </a:p>
        </p:txBody>
      </p:sp>
      <p:sp>
        <p:nvSpPr>
          <p:cNvPr id="11" name="Right Brace 10"/>
          <p:cNvSpPr/>
          <p:nvPr/>
        </p:nvSpPr>
        <p:spPr>
          <a:xfrm>
            <a:off x="4572000" y="3505200"/>
            <a:ext cx="381000" cy="1752600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05400" y="4191000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371600" y="4419600"/>
          <a:ext cx="355600" cy="474663"/>
        </p:xfrm>
        <a:graphic>
          <a:graphicData uri="http://schemas.openxmlformats.org/presentationml/2006/ole">
            <p:oleObj spid="_x0000_s76804" name="Equation" r:id="rId6" imgW="228600" imgH="30456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828800" y="4419600"/>
            <a:ext cx="2970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Correct Predictions</a:t>
            </a:r>
            <a:endParaRPr lang="en-US" sz="2800" dirty="0"/>
          </a:p>
        </p:txBody>
      </p:sp>
      <p:sp>
        <p:nvSpPr>
          <p:cNvPr id="15" name="Down Arrow 14"/>
          <p:cNvSpPr/>
          <p:nvPr/>
        </p:nvSpPr>
        <p:spPr>
          <a:xfrm>
            <a:off x="762000" y="4495800"/>
            <a:ext cx="3048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3600" y="4038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Item Priority</a:t>
            </a:r>
            <a:endParaRPr lang="en-US" sz="2800" b="1" dirty="0"/>
          </a:p>
        </p:txBody>
      </p:sp>
      <p:sp>
        <p:nvSpPr>
          <p:cNvPr id="18" name="Down Arrow 17"/>
          <p:cNvSpPr/>
          <p:nvPr/>
        </p:nvSpPr>
        <p:spPr>
          <a:xfrm>
            <a:off x="8077200" y="4038600"/>
            <a:ext cx="3048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Utility: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800" b="1" dirty="0" smtClean="0"/>
              <a:t>D</a:t>
            </a:r>
            <a:r>
              <a:rPr lang="en-US" sz="2800" b="1" baseline="-25000" dirty="0" smtClean="0"/>
              <a:t>i</a:t>
            </a:r>
            <a:r>
              <a:rPr lang="en-US" sz="2800" dirty="0" smtClean="0"/>
              <a:t> is the right hand size of below inequality: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423988" y="1828800"/>
          <a:ext cx="5721350" cy="1414463"/>
        </p:xfrm>
        <a:graphic>
          <a:graphicData uri="http://schemas.openxmlformats.org/presentationml/2006/ole">
            <p:oleObj spid="_x0000_s75778" name="Equation" r:id="rId4" imgW="2730240" imgH="67284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533400" y="3429000"/>
          <a:ext cx="598487" cy="1115305"/>
        </p:xfrm>
        <a:graphic>
          <a:graphicData uri="http://schemas.openxmlformats.org/presentationml/2006/ole">
            <p:oleObj spid="_x0000_s75779" name="Equation" r:id="rId5" imgW="355320" imgH="6602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0" y="472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Item Priority</a:t>
            </a:r>
            <a:endParaRPr lang="en-US" sz="2800" b="1" dirty="0"/>
          </a:p>
        </p:txBody>
      </p:sp>
      <p:sp>
        <p:nvSpPr>
          <p:cNvPr id="13" name="Down Arrow 12"/>
          <p:cNvSpPr/>
          <p:nvPr/>
        </p:nvSpPr>
        <p:spPr>
          <a:xfrm>
            <a:off x="8382000" y="4724400"/>
            <a:ext cx="3048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5029200" y="3581400"/>
            <a:ext cx="381000" cy="2971800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638800" y="4876800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9200" y="3429001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Ratio of nodes </a:t>
            </a:r>
            <a:r>
              <a:rPr lang="en-US" sz="2800" b="1" dirty="0" smtClean="0"/>
              <a:t>not</a:t>
            </a:r>
            <a:r>
              <a:rPr lang="en-US" sz="2800" dirty="0" smtClean="0"/>
              <a:t> </a:t>
            </a:r>
            <a:r>
              <a:rPr lang="en-US" sz="2800" b="1" dirty="0" smtClean="0"/>
              <a:t>having</a:t>
            </a:r>
            <a:r>
              <a:rPr lang="en-US" sz="2800" dirty="0" smtClean="0"/>
              <a:t> the item to </a:t>
            </a:r>
            <a:r>
              <a:rPr lang="en-US" sz="2800" b="1" dirty="0" smtClean="0"/>
              <a:t>having</a:t>
            </a:r>
            <a:r>
              <a:rPr lang="en-US" sz="2800" dirty="0" smtClean="0"/>
              <a:t> it</a:t>
            </a:r>
            <a:endParaRPr lang="en-US" sz="2800" dirty="0"/>
          </a:p>
        </p:txBody>
      </p:sp>
      <p:sp>
        <p:nvSpPr>
          <p:cNvPr id="19" name="Down Arrow 18"/>
          <p:cNvSpPr/>
          <p:nvPr/>
        </p:nvSpPr>
        <p:spPr>
          <a:xfrm rot="10800000">
            <a:off x="152400" y="3657600"/>
            <a:ext cx="3048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533400" y="4800600"/>
          <a:ext cx="744537" cy="481013"/>
        </p:xfrm>
        <a:graphic>
          <a:graphicData uri="http://schemas.openxmlformats.org/presentationml/2006/ole">
            <p:oleObj spid="_x0000_s75780" name="Equation" r:id="rId6" imgW="355320" imgH="228600" progId="Equation.3">
              <p:embed/>
            </p:oleObj>
          </a:graphicData>
        </a:graphic>
      </p:graphicFrame>
      <p:sp>
        <p:nvSpPr>
          <p:cNvPr id="20" name="Down Arrow 19"/>
          <p:cNvSpPr/>
          <p:nvPr/>
        </p:nvSpPr>
        <p:spPr>
          <a:xfrm>
            <a:off x="152400" y="4800600"/>
            <a:ext cx="3048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400" y="472440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Contact bandwidth </a:t>
            </a:r>
            <a:endParaRPr lang="en-US" sz="2800" dirty="0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609600" y="5715000"/>
          <a:ext cx="998371" cy="689003"/>
        </p:xfrm>
        <a:graphic>
          <a:graphicData uri="http://schemas.openxmlformats.org/presentationml/2006/ole">
            <p:oleObj spid="_x0000_s75781" name="Equation" r:id="rId7" imgW="774360" imgH="533160" progId="Equation.3">
              <p:embed/>
            </p:oleObj>
          </a:graphicData>
        </a:graphic>
      </p:graphicFrame>
      <p:sp>
        <p:nvSpPr>
          <p:cNvPr id="22" name="Down Arrow 21"/>
          <p:cNvSpPr/>
          <p:nvPr/>
        </p:nvSpPr>
        <p:spPr>
          <a:xfrm rot="10800000">
            <a:off x="152400" y="5791200"/>
            <a:ext cx="3048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56388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Waiting time in node buffer queues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400" dirty="0" smtClean="0"/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/>
          <a:lstStyle/>
          <a:p>
            <a:pPr algn="l"/>
            <a:r>
              <a:rPr lang="en-US" dirty="0" smtClean="0"/>
              <a:t>Shopping Malls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2954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219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1091"/>
                <a:gridCol w="26185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Parameters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Values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Mobility Trace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RollerNet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Rating dataset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MovieLens (100K ratings)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Number of Publisher and Subscriber Nodes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10 and 30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(Item publisher rate)/publisher and </a:t>
                      </a:r>
                    </a:p>
                    <a:p>
                      <a:r>
                        <a:rPr lang="en-US" sz="2400" kern="1200" baseline="0" dirty="0" smtClean="0"/>
                        <a:t>item lifetime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40 items/Hr and 1 hour 15 min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Simulation duration, warmup and cool down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Approx.3 Hrs, 1 Hr and 0.5 Hr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Item size and Buffer 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15MB and 1GB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Default contact bandwidth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/>
                        <a:t>3Mbps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Baseline Strategies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81600"/>
          </a:xfrm>
        </p:spPr>
        <p:txBody>
          <a:bodyPr/>
          <a:lstStyle/>
          <a:p>
            <a:r>
              <a:rPr lang="en-US" b="1" dirty="0" smtClean="0"/>
              <a:t>NoDeliveryTime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No contact history and time constraints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NoCoverage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Does not maximize coverage.  Delivers items based on rating only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NoItemRecall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Does not perform multi-round predictions like CoFiGel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Baseline Strategies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81600"/>
          </a:xfrm>
        </p:spPr>
        <p:txBody>
          <a:bodyPr/>
          <a:lstStyle/>
          <a:p>
            <a:r>
              <a:rPr lang="en-US" b="1" dirty="0" smtClean="0"/>
              <a:t>CoFiGel3G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Similar to CoFiGel.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Metadata uploaded through always-on control channel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Data delivered over M2M network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b="1" dirty="0" smtClean="0"/>
              <a:t>Ground Truth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Obtained from the rating dataset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Metrics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81600"/>
          </a:xfrm>
        </p:spPr>
        <p:txBody>
          <a:bodyPr/>
          <a:lstStyle/>
          <a:p>
            <a:r>
              <a:rPr lang="en-US" dirty="0" smtClean="0"/>
              <a:t>Prediction Coverage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Number of ratings that could be predicted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Fraction of Correct Positive Predictions (FCPP)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Ratio of correct positive predictions </a:t>
            </a:r>
            <a:r>
              <a:rPr lang="en-US" b="1" i="1" dirty="0" smtClean="0"/>
              <a:t>to</a:t>
            </a:r>
            <a:r>
              <a:rPr lang="en-US" dirty="0" smtClean="0"/>
              <a:t> actual positive predictions(ground truth)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Precision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Ratio of number of relevant items that were recommended </a:t>
            </a:r>
            <a:r>
              <a:rPr lang="en-US" b="1" i="1" dirty="0" smtClean="0"/>
              <a:t>to</a:t>
            </a:r>
            <a:r>
              <a:rPr lang="en-US" dirty="0" smtClean="0"/>
              <a:t> number of recommended items</a:t>
            </a:r>
            <a:endParaRPr lang="en-US" b="1" i="1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Metrics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9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Number of items delivered that are rated positively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Number of satisfied Users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Users who received at least one item that they rated positively are considered satisfied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Coverage over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97279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9200"/>
            <a:ext cx="41875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4419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CoFiGel discovers </a:t>
            </a:r>
            <a:r>
              <a:rPr lang="en-US" sz="2800" b="1" dirty="0" smtClean="0"/>
              <a:t>45%</a:t>
            </a:r>
            <a:r>
              <a:rPr lang="en-US" sz="2800" dirty="0" smtClean="0"/>
              <a:t> of all ratings and </a:t>
            </a:r>
            <a:r>
              <a:rPr lang="en-US" sz="2800" b="1" dirty="0" smtClean="0"/>
              <a:t>84%</a:t>
            </a:r>
            <a:r>
              <a:rPr lang="en-US" sz="2800" dirty="0" smtClean="0"/>
              <a:t> of correct positive ratings, while baseline discovers </a:t>
            </a:r>
            <a:r>
              <a:rPr lang="en-US" sz="2800" b="1" dirty="0" smtClean="0"/>
              <a:t>20% or less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685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Coverage under resource constraints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114800" cy="30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4572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876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Discovers upto </a:t>
            </a:r>
            <a:r>
              <a:rPr lang="en-US" sz="2800" b="1" dirty="0" smtClean="0"/>
              <a:t>100%</a:t>
            </a:r>
            <a:r>
              <a:rPr lang="en-US" sz="2800" dirty="0" smtClean="0"/>
              <a:t> more ratings than baseline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43451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29200" y="48006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Discovers upto </a:t>
            </a:r>
            <a:r>
              <a:rPr lang="en-US" sz="2800" b="1" dirty="0" smtClean="0"/>
              <a:t>40%</a:t>
            </a:r>
            <a:r>
              <a:rPr lang="en-US" sz="2800" dirty="0" smtClean="0"/>
              <a:t> more ratings than baseline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CoFiGel3G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CoFiGel3G slightly underperforms compared to CoFiGel. This is because, in the below inequality:</a:t>
            </a:r>
            <a:endParaRPr lang="en-US" sz="2800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1905000" y="2133600"/>
          <a:ext cx="5334001" cy="878884"/>
        </p:xfrm>
        <a:graphic>
          <a:graphicData uri="http://schemas.openxmlformats.org/presentationml/2006/ole">
            <p:oleObj spid="_x0000_s130050" name="Equation" r:id="rId4" imgW="4470120" imgH="7365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3048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                        faster for CoFiGel3G than CoFiGel, due to the control channel used by CoFiGel3G. </a:t>
            </a:r>
            <a:endParaRPr lang="en-US" sz="2800" dirty="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838200" y="3105150"/>
          <a:ext cx="1863725" cy="476250"/>
        </p:xfrm>
        <a:graphic>
          <a:graphicData uri="http://schemas.openxmlformats.org/presentationml/2006/ole">
            <p:oleObj spid="_x0000_s130052" name="Equation" r:id="rId5" imgW="1193760" imgH="30456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556165" y="4343401"/>
          <a:ext cx="2872835" cy="712062"/>
        </p:xfrm>
        <a:graphic>
          <a:graphicData uri="http://schemas.openxmlformats.org/presentationml/2006/ole">
            <p:oleObj spid="_x0000_s130053" name="Equation" r:id="rId6" imgW="2971800" imgH="7365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05200" y="4419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even before the item has reached some of the intended users. </a:t>
            </a:r>
            <a:endParaRPr lang="en-US" sz="2800" dirty="0"/>
          </a:p>
        </p:txBody>
      </p:sp>
      <p:sp>
        <p:nvSpPr>
          <p:cNvPr id="14" name="Down Arrow 13"/>
          <p:cNvSpPr/>
          <p:nvPr/>
        </p:nvSpPr>
        <p:spPr>
          <a:xfrm>
            <a:off x="4191000" y="4038600"/>
            <a:ext cx="30480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191000" y="5334000"/>
            <a:ext cx="30480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5791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Relative ranking is lost, resulting in lower delivery rate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Precision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419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609600" y="3200400"/>
            <a:ext cx="4724400" cy="2985195"/>
            <a:chOff x="609600" y="3200400"/>
            <a:chExt cx="4724400" cy="2985195"/>
          </a:xfrm>
        </p:grpSpPr>
        <p:grpSp>
          <p:nvGrpSpPr>
            <p:cNvPr id="24" name="Group 23"/>
            <p:cNvGrpSpPr/>
            <p:nvPr/>
          </p:nvGrpSpPr>
          <p:grpSpPr>
            <a:xfrm>
              <a:off x="2743200" y="3200400"/>
              <a:ext cx="2590800" cy="1600200"/>
              <a:chOff x="1219200" y="3200400"/>
              <a:chExt cx="2590800" cy="16002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1219200" y="3200400"/>
                <a:ext cx="152400" cy="16002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219200" y="3200400"/>
                <a:ext cx="1828800" cy="16002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219200" y="3200400"/>
                <a:ext cx="2590800" cy="16002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609600" y="4800600"/>
              <a:ext cx="3733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On an average, CoFiGel outperforms baseline by </a:t>
              </a:r>
              <a:r>
                <a:rPr lang="en-US" sz="2800" b="1" dirty="0" smtClean="0"/>
                <a:t>40%</a:t>
              </a:r>
              <a:endParaRPr lang="en-US" sz="28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67200" y="2133600"/>
            <a:ext cx="4648200" cy="3213795"/>
            <a:chOff x="4267200" y="2133600"/>
            <a:chExt cx="4648200" cy="3213795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4267200" y="2133600"/>
              <a:ext cx="2971800" cy="182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81600" y="3962400"/>
              <a:ext cx="3733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NoItemRecall has higher precision but loses out on coverage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Item Delivery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47779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4648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an average, CoFiGel outperforms baseline by </a:t>
            </a:r>
            <a:r>
              <a:rPr lang="en-US" sz="2800" b="1" dirty="0" smtClean="0"/>
              <a:t>100%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/>
          <a:lstStyle/>
          <a:p>
            <a:pPr algn="l"/>
            <a:r>
              <a:rPr lang="en-US" dirty="0" smtClean="0"/>
              <a:t>Interactive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2954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3810000" cy="26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733800"/>
            <a:ext cx="4065687" cy="271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Number of Satisfied Users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45848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an average, CoFiGel outperforms baseline by </a:t>
            </a:r>
            <a:r>
              <a:rPr lang="en-US" sz="2800" b="1" dirty="0" smtClean="0"/>
              <a:t>70%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38800" y="1600200"/>
            <a:ext cx="1828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25146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NoItemRecall reaches more users but delivers less positive items. Also, does not contribute to coverage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We have proposed a M2M scheduling algorithm which: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Uses MCF for subjective characterization of content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Balances Coverage and User satisfaction under resource constraints</a:t>
            </a:r>
          </a:p>
          <a:p>
            <a:pPr lvl="1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algorithm is evaluated on two mobility traces and a popular rating dataset.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Results indicate  at least 60% improvement in all metrics compared to baseline.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2819400"/>
            <a:ext cx="91440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 You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Figure references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2400" y="9906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Slide 8: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http://buychargeall.com/wp-content/uploads/2012/08/Screenshot_19.jpg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Slide 4(top left):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www.goodjobcreations.com.sg/wp-content/uploads/2012/04/NUS-Lecture-29Mar12-2-1024x768.jpg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Slide 4(bottom right):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://multimodal-analysis-lab.org/webGallery/intCollaborators.html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Slide 3: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</a:t>
            </a:r>
            <a:r>
              <a:rPr lang="en-US" dirty="0" smtClean="0">
                <a:hlinkClick r:id="rId7"/>
              </a:rPr>
              <a:t>://4.bp.blogspot.com/_InT0mik0xu0/SjRhJFDhRQI/AAAAAAAABSM/XQVx6_hbCqE/s400/IMG_0503.jpg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9906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People want to generate and exchange content, both locally and with the Internet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Content could be: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Promo of some product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Video clip of a goal event in a soccer game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Part of a lecture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Dance/Song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Etc..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Such content is “User generated content”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Has “in-situ” value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/>
          <a:lstStyle/>
          <a:p>
            <a:pPr algn="l"/>
            <a:r>
              <a:rPr lang="en-US" dirty="0" smtClean="0"/>
              <a:t>User Generated Content(UGC)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940" y="762000"/>
            <a:ext cx="5160460" cy="6059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UGC is growing exorbitantly….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743200" y="1219200"/>
            <a:ext cx="3505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2362200"/>
            <a:ext cx="9144000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Constraints that inhibit the exchange of UGC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Smart Phone Battery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4495800" cy="221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38100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Communication over 3G/HSPA consumes four to six times more power for file transfer than WiFi.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Bandwidth….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048250" cy="2792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4191000"/>
            <a:ext cx="77059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3G/HSPA network not optimized for upload</a:t>
            </a:r>
          </a:p>
          <a:p>
            <a:pPr algn="just"/>
            <a:r>
              <a:rPr lang="en-US" sz="28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Download has been stressed due to increasing volume of traffic.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1313</Words>
  <Application>Microsoft Office PowerPoint</Application>
  <PresentationFormat>On-screen Show (4:3)</PresentationFormat>
  <Paragraphs>353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Mobile-to-Mobile Video Recommendation</vt:lpstr>
      <vt:lpstr>Adhoc social events</vt:lpstr>
      <vt:lpstr>Shopping Malls</vt:lpstr>
      <vt:lpstr>Interactive events</vt:lpstr>
      <vt:lpstr>User Generated Content(UGC)</vt:lpstr>
      <vt:lpstr>Slide 6</vt:lpstr>
      <vt:lpstr>Slide 7</vt:lpstr>
      <vt:lpstr>Slide 8</vt:lpstr>
      <vt:lpstr>Slide 9</vt:lpstr>
      <vt:lpstr>Slide 10</vt:lpstr>
      <vt:lpstr>Solution: “Use Mobile-to-Mobile Network for content dissemination”</vt:lpstr>
      <vt:lpstr>But, existing M2M Solutions...</vt:lpstr>
      <vt:lpstr>Enter: Memory Based Collaborative Filtering(MCF)</vt:lpstr>
      <vt:lpstr>How MCF Solves these Limitations?</vt:lpstr>
      <vt:lpstr>But…</vt:lpstr>
      <vt:lpstr>Our Proposal: Collaborative Filtering Gel (CoFiGel)</vt:lpstr>
      <vt:lpstr>Slide 17</vt:lpstr>
      <vt:lpstr>Data dissemination depends on…</vt:lpstr>
      <vt:lpstr>Slide 19</vt:lpstr>
      <vt:lpstr>Consider a Rating Matrix…</vt:lpstr>
      <vt:lpstr>Definitions: Coverage, User satisfaction</vt:lpstr>
      <vt:lpstr>Predicting User Satisfaction</vt:lpstr>
      <vt:lpstr>Coverage Vs User Satisfaction</vt:lpstr>
      <vt:lpstr>Coverage Vs User Satisfaction</vt:lpstr>
      <vt:lpstr>Problem Summary</vt:lpstr>
      <vt:lpstr>Solution: CoFiGel Algorithm</vt:lpstr>
      <vt:lpstr>Utility: Gi</vt:lpstr>
      <vt:lpstr>Utility: Di</vt:lpstr>
      <vt:lpstr>Slide 29</vt:lpstr>
      <vt:lpstr>Summary</vt:lpstr>
      <vt:lpstr>Baseline Strategies</vt:lpstr>
      <vt:lpstr>Baseline Strategies</vt:lpstr>
      <vt:lpstr>Metrics</vt:lpstr>
      <vt:lpstr>Metrics</vt:lpstr>
      <vt:lpstr>Coverage over Time</vt:lpstr>
      <vt:lpstr>Coverage under resource constraints</vt:lpstr>
      <vt:lpstr>CoFiGel3G</vt:lpstr>
      <vt:lpstr>Precision</vt:lpstr>
      <vt:lpstr>Item Delivery</vt:lpstr>
      <vt:lpstr>Number of Satisfied Users</vt:lpstr>
      <vt:lpstr>Conclusion</vt:lpstr>
      <vt:lpstr>Slide 42</vt:lpstr>
      <vt:lpstr>Slide 43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soc</dc:creator>
  <cp:lastModifiedBy>soc</cp:lastModifiedBy>
  <cp:revision>128</cp:revision>
  <dcterms:created xsi:type="dcterms:W3CDTF">2012-12-09T06:57:27Z</dcterms:created>
  <dcterms:modified xsi:type="dcterms:W3CDTF">2012-12-22T11:13:14Z</dcterms:modified>
</cp:coreProperties>
</file>