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6"/>
  </p:notesMasterIdLst>
  <p:handoutMasterIdLst>
    <p:handoutMasterId r:id="rId47"/>
  </p:handoutMasterIdLst>
  <p:sldIdLst>
    <p:sldId id="256" r:id="rId2"/>
    <p:sldId id="339" r:id="rId3"/>
    <p:sldId id="332" r:id="rId4"/>
    <p:sldId id="348" r:id="rId5"/>
    <p:sldId id="297" r:id="rId6"/>
    <p:sldId id="340" r:id="rId7"/>
    <p:sldId id="310" r:id="rId8"/>
    <p:sldId id="341" r:id="rId9"/>
    <p:sldId id="313" r:id="rId10"/>
    <p:sldId id="280" r:id="rId11"/>
    <p:sldId id="326" r:id="rId12"/>
    <p:sldId id="337" r:id="rId13"/>
    <p:sldId id="327" r:id="rId14"/>
    <p:sldId id="336" r:id="rId15"/>
    <p:sldId id="329" r:id="rId16"/>
    <p:sldId id="338" r:id="rId17"/>
    <p:sldId id="331" r:id="rId18"/>
    <p:sldId id="342" r:id="rId19"/>
    <p:sldId id="267" r:id="rId20"/>
    <p:sldId id="274" r:id="rId21"/>
    <p:sldId id="270" r:id="rId22"/>
    <p:sldId id="273" r:id="rId23"/>
    <p:sldId id="275" r:id="rId24"/>
    <p:sldId id="311" r:id="rId25"/>
    <p:sldId id="296" r:id="rId26"/>
    <p:sldId id="312" r:id="rId27"/>
    <p:sldId id="343" r:id="rId28"/>
    <p:sldId id="269" r:id="rId29"/>
    <p:sldId id="345" r:id="rId30"/>
    <p:sldId id="346" r:id="rId31"/>
    <p:sldId id="268" r:id="rId32"/>
    <p:sldId id="260" r:id="rId33"/>
    <p:sldId id="349" r:id="rId34"/>
    <p:sldId id="261" r:id="rId35"/>
    <p:sldId id="262" r:id="rId36"/>
    <p:sldId id="265" r:id="rId37"/>
    <p:sldId id="266" r:id="rId38"/>
    <p:sldId id="307" r:id="rId39"/>
    <p:sldId id="314" r:id="rId40"/>
    <p:sldId id="277" r:id="rId41"/>
    <p:sldId id="278" r:id="rId42"/>
    <p:sldId id="308" r:id="rId43"/>
    <p:sldId id="306" r:id="rId44"/>
    <p:sldId id="344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07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530" autoAdjust="0"/>
  </p:normalViewPr>
  <p:slideViewPr>
    <p:cSldViewPr>
      <p:cViewPr>
        <p:scale>
          <a:sx n="57" d="100"/>
          <a:sy n="57" d="100"/>
        </p:scale>
        <p:origin x="-1075" y="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H:\God\God\MahaGanapathi\MahaGanapathi\MahaGanapathi_AudioToneExperiments\Bus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H:\God\God\MahaGanapathi\MahaGanapathi\MahaGanapathi_AudioToneExperiments\BusStop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H:\God\God\MahaGanapathi\MahaGanapathi\MahaGanapathi_AudioToneExperiments\Indoo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S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933152436987393"/>
          <c:y val="3.1924258930976328E-2"/>
          <c:w val="0.81330552360434349"/>
          <c:h val="0.75697675750736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Summary!$F$1</c:f>
              <c:strCache>
                <c:ptCount val="1"/>
                <c:pt idx="0">
                  <c:v>Uniform Hashing Approach</c:v>
                </c:pt>
              </c:strCache>
            </c:strRef>
          </c:tx>
          <c:spPr>
            <a:solidFill>
              <a:srgbClr val="FF0000"/>
            </a:solidFill>
            <a:ln>
              <a:solidFill>
                <a:prstClr val="black"/>
              </a:solidFill>
            </a:ln>
          </c:spPr>
          <c:invertIfNegative val="0"/>
          <c:cat>
            <c:numRef>
              <c:f>Summary!$E$2:$E$4</c:f>
              <c:numCache>
                <c:formatCode>General</c:formatCode>
                <c:ptCount val="3"/>
                <c:pt idx="0">
                  <c:v>10</c:v>
                </c:pt>
                <c:pt idx="1">
                  <c:v>20</c:v>
                </c:pt>
                <c:pt idx="2">
                  <c:v>25</c:v>
                </c:pt>
              </c:numCache>
            </c:numRef>
          </c:cat>
          <c:val>
            <c:numRef>
              <c:f>Summary!$F$2:$F$4</c:f>
              <c:numCache>
                <c:formatCode>General</c:formatCode>
                <c:ptCount val="3"/>
                <c:pt idx="0">
                  <c:v>12.857142857142865</c:v>
                </c:pt>
                <c:pt idx="1">
                  <c:v>4.210526315789469</c:v>
                </c:pt>
                <c:pt idx="2">
                  <c:v>26.044444444444451</c:v>
                </c:pt>
              </c:numCache>
            </c:numRef>
          </c:val>
        </c:ser>
        <c:ser>
          <c:idx val="1"/>
          <c:order val="1"/>
          <c:tx>
            <c:strRef>
              <c:f>Summary!$G$1</c:f>
              <c:strCache>
                <c:ptCount val="1"/>
                <c:pt idx="0">
                  <c:v>Geometric Hashing Approach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Summary!$E$2:$E$4</c:f>
              <c:numCache>
                <c:formatCode>General</c:formatCode>
                <c:ptCount val="3"/>
                <c:pt idx="0">
                  <c:v>10</c:v>
                </c:pt>
                <c:pt idx="1">
                  <c:v>20</c:v>
                </c:pt>
                <c:pt idx="2">
                  <c:v>25</c:v>
                </c:pt>
              </c:numCache>
            </c:numRef>
          </c:cat>
          <c:val>
            <c:numRef>
              <c:f>Summary!$G$2:$G$4</c:f>
              <c:numCache>
                <c:formatCode>General</c:formatCode>
                <c:ptCount val="3"/>
                <c:pt idx="0">
                  <c:v>35.635185185185193</c:v>
                </c:pt>
                <c:pt idx="1">
                  <c:v>7.3507291666666674</c:v>
                </c:pt>
                <c:pt idx="2">
                  <c:v>11.168637681159366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779904"/>
        <c:axId val="104161280"/>
      </c:barChart>
      <c:catAx>
        <c:axId val="587799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857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04161280"/>
        <c:crosses val="autoZero"/>
        <c:auto val="1"/>
        <c:lblAlgn val="ctr"/>
        <c:lblOffset val="100"/>
        <c:noMultiLvlLbl val="0"/>
      </c:catAx>
      <c:valAx>
        <c:axId val="104161280"/>
        <c:scaling>
          <c:orientation val="minMax"/>
          <c:max val="6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57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58779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9110445790020638"/>
          <c:y val="6.7315316336553438E-2"/>
          <c:w val="0.39057296937196306"/>
          <c:h val="0.37495933531063158"/>
        </c:manualLayout>
      </c:layout>
      <c:overlay val="0"/>
      <c:txPr>
        <a:bodyPr/>
        <a:lstStyle/>
        <a:p>
          <a:pPr>
            <a:defRPr sz="1400" b="1">
              <a:latin typeface="+mn-lt"/>
            </a:defRPr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S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11933046803132"/>
          <c:y val="3.0991901989323566E-2"/>
          <c:w val="0.73822288812619663"/>
          <c:h val="0.756976757507366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Summary!$F$1</c:f>
              <c:strCache>
                <c:ptCount val="1"/>
                <c:pt idx="0">
                  <c:v>Uniform Hashing Approach</c:v>
                </c:pt>
              </c:strCache>
            </c:strRef>
          </c:tx>
          <c:spPr>
            <a:solidFill>
              <a:srgbClr val="FF0000"/>
            </a:solidFill>
            <a:ln>
              <a:solidFill>
                <a:prstClr val="black"/>
              </a:solidFill>
            </a:ln>
          </c:spPr>
          <c:invertIfNegative val="0"/>
          <c:cat>
            <c:numRef>
              <c:f>Summary!$E$2:$E$4</c:f>
              <c:numCache>
                <c:formatCode>General</c:formatCode>
                <c:ptCount val="3"/>
                <c:pt idx="0">
                  <c:v>10</c:v>
                </c:pt>
                <c:pt idx="1">
                  <c:v>20</c:v>
                </c:pt>
                <c:pt idx="2">
                  <c:v>25</c:v>
                </c:pt>
              </c:numCache>
            </c:numRef>
          </c:cat>
          <c:val>
            <c:numRef>
              <c:f>Summary!$F$2:$F$4</c:f>
              <c:numCache>
                <c:formatCode>General</c:formatCode>
                <c:ptCount val="3"/>
                <c:pt idx="0">
                  <c:v>30.769230769230766</c:v>
                </c:pt>
                <c:pt idx="1">
                  <c:v>29.019607843137258</c:v>
                </c:pt>
                <c:pt idx="2">
                  <c:v>8.3389830508474603</c:v>
                </c:pt>
              </c:numCache>
            </c:numRef>
          </c:val>
        </c:ser>
        <c:ser>
          <c:idx val="1"/>
          <c:order val="1"/>
          <c:tx>
            <c:strRef>
              <c:f>Summary!$G$1</c:f>
              <c:strCache>
                <c:ptCount val="1"/>
                <c:pt idx="0">
                  <c:v>Geometric Hashing Approach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Summary!$E$2:$E$4</c:f>
              <c:numCache>
                <c:formatCode>General</c:formatCode>
                <c:ptCount val="3"/>
                <c:pt idx="0">
                  <c:v>10</c:v>
                </c:pt>
                <c:pt idx="1">
                  <c:v>20</c:v>
                </c:pt>
                <c:pt idx="2">
                  <c:v>25</c:v>
                </c:pt>
              </c:numCache>
            </c:numRef>
          </c:cat>
          <c:val>
            <c:numRef>
              <c:f>Summary!$G$2:$G$4</c:f>
              <c:numCache>
                <c:formatCode>General</c:formatCode>
                <c:ptCount val="3"/>
                <c:pt idx="0">
                  <c:v>24.783000000000026</c:v>
                </c:pt>
                <c:pt idx="1">
                  <c:v>13.201083333333319</c:v>
                </c:pt>
                <c:pt idx="2">
                  <c:v>19.627893333333347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191104"/>
        <c:axId val="104192640"/>
      </c:barChart>
      <c:catAx>
        <c:axId val="1041911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857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04192640"/>
        <c:crosses val="autoZero"/>
        <c:auto val="1"/>
        <c:lblAlgn val="ctr"/>
        <c:lblOffset val="100"/>
        <c:noMultiLvlLbl val="0"/>
      </c:catAx>
      <c:valAx>
        <c:axId val="104192640"/>
        <c:scaling>
          <c:orientation val="minMax"/>
          <c:max val="6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575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04191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0768218170487123"/>
          <c:y val="9.7655786828266075E-2"/>
          <c:w val="0.44331931776569955"/>
          <c:h val="0.37215979865075849"/>
        </c:manualLayout>
      </c:layout>
      <c:overlay val="0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SG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594516041262499"/>
          <c:y val="4.6732803889848115E-2"/>
          <c:w val="0.71732151161385305"/>
          <c:h val="0.702810039370078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Summary!$F$1</c:f>
              <c:strCache>
                <c:ptCount val="1"/>
                <c:pt idx="0">
                  <c:v>Uniform Hashing Approach</c:v>
                </c:pt>
              </c:strCache>
            </c:strRef>
          </c:tx>
          <c:spPr>
            <a:solidFill>
              <a:srgbClr val="FF0000"/>
            </a:solidFill>
            <a:ln>
              <a:solidFill>
                <a:prstClr val="black"/>
              </a:solidFill>
            </a:ln>
          </c:spPr>
          <c:invertIfNegative val="0"/>
          <c:cat>
            <c:numRef>
              <c:f>Summary!$E$2:$E$4</c:f>
              <c:numCache>
                <c:formatCode>General</c:formatCode>
                <c:ptCount val="3"/>
                <c:pt idx="0">
                  <c:v>10</c:v>
                </c:pt>
                <c:pt idx="1">
                  <c:v>20</c:v>
                </c:pt>
                <c:pt idx="2">
                  <c:v>25</c:v>
                </c:pt>
              </c:numCache>
            </c:numRef>
          </c:cat>
          <c:val>
            <c:numRef>
              <c:f>Summary!$F$2:$F$4</c:f>
              <c:numCache>
                <c:formatCode>General</c:formatCode>
                <c:ptCount val="3"/>
                <c:pt idx="0">
                  <c:v>16.999999999999993</c:v>
                </c:pt>
                <c:pt idx="1">
                  <c:v>55.526315789473678</c:v>
                </c:pt>
                <c:pt idx="2">
                  <c:v>24.533333333333331</c:v>
                </c:pt>
              </c:numCache>
            </c:numRef>
          </c:val>
        </c:ser>
        <c:ser>
          <c:idx val="1"/>
          <c:order val="1"/>
          <c:tx>
            <c:strRef>
              <c:f>Summary!$G$1</c:f>
              <c:strCache>
                <c:ptCount val="1"/>
                <c:pt idx="0">
                  <c:v>Geometric Hashing Approach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Summary!$E$2:$E$4</c:f>
              <c:numCache>
                <c:formatCode>General</c:formatCode>
                <c:ptCount val="3"/>
                <c:pt idx="0">
                  <c:v>10</c:v>
                </c:pt>
                <c:pt idx="1">
                  <c:v>20</c:v>
                </c:pt>
                <c:pt idx="2">
                  <c:v>25</c:v>
                </c:pt>
              </c:numCache>
            </c:numRef>
          </c:cat>
          <c:val>
            <c:numRef>
              <c:f>Summary!$G$2:$G$4</c:f>
              <c:numCache>
                <c:formatCode>General</c:formatCode>
                <c:ptCount val="3"/>
                <c:pt idx="0">
                  <c:v>14.28366666666669</c:v>
                </c:pt>
                <c:pt idx="1">
                  <c:v>3.1084166666668089</c:v>
                </c:pt>
                <c:pt idx="2">
                  <c:v>14.159893333333256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484288"/>
        <c:axId val="105485824"/>
      </c:barChart>
      <c:catAx>
        <c:axId val="1054842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8575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05485824"/>
        <c:crosses val="autoZero"/>
        <c:auto val="1"/>
        <c:lblAlgn val="ctr"/>
        <c:lblOffset val="100"/>
        <c:noMultiLvlLbl val="0"/>
      </c:catAx>
      <c:valAx>
        <c:axId val="105485824"/>
        <c:scaling>
          <c:orientation val="minMax"/>
          <c:max val="60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8575" cmpd="sng">
            <a:solidFill>
              <a:sysClr val="windowText" lastClr="000000"/>
            </a:solidFill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105484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51546022264458324"/>
          <c:y val="3.4442456056629288E-2"/>
          <c:w val="0.46564191329532079"/>
          <c:h val="0.35811898512685914"/>
        </c:manualLayout>
      </c:layout>
      <c:overlay val="0"/>
      <c:txPr>
        <a:bodyPr/>
        <a:lstStyle/>
        <a:p>
          <a:pPr>
            <a:defRPr sz="1400" b="1" baseline="0">
              <a:latin typeface="Calibri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ln w="15875">
      <a:noFill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0.05923</cdr:y>
    </cdr:from>
    <cdr:to>
      <cdr:x>0.05098</cdr:x>
      <cdr:y>0.80923</cdr:y>
    </cdr:to>
    <cdr:sp macro="" textlink="">
      <cdr:nvSpPr>
        <cdr:cNvPr id="2" name="TextBox 5"/>
        <cdr:cNvSpPr txBox="1"/>
      </cdr:nvSpPr>
      <cdr:spPr>
        <a:xfrm xmlns:a="http://schemas.openxmlformats.org/drawingml/2006/main" rot="16200000">
          <a:off x="-860140" y="1012540"/>
          <a:ext cx="1929653" cy="20937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400" b="1" dirty="0"/>
            <a:t>Node</a:t>
          </a:r>
          <a:r>
            <a:rPr lang="en-US" sz="1400" b="1" baseline="0" dirty="0"/>
            <a:t> Count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0.2538</cdr:x>
      <cdr:y>0.88513</cdr:y>
    </cdr:from>
    <cdr:to>
      <cdr:x>0.73102</cdr:x>
      <cdr:y>0.96284</cdr:y>
    </cdr:to>
    <cdr:sp macro="" textlink="">
      <cdr:nvSpPr>
        <cdr:cNvPr id="3" name="TextBox 5"/>
        <cdr:cNvSpPr txBox="1"/>
      </cdr:nvSpPr>
      <cdr:spPr>
        <a:xfrm xmlns:a="http://schemas.openxmlformats.org/drawingml/2006/main">
          <a:off x="1311088" y="2935941"/>
          <a:ext cx="2465294" cy="25773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400" b="1" baseline="0" dirty="0">
              <a:latin typeface="Calibri" pitchFamily="34" charset="0"/>
            </a:rPr>
            <a:t>Error Percentage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0.0189</cdr:x>
      <cdr:y>0.18889</cdr:y>
    </cdr:from>
    <cdr:to>
      <cdr:x>0.07313</cdr:x>
      <cdr:y>0.71253</cdr:y>
    </cdr:to>
    <cdr:sp macro="" textlink="">
      <cdr:nvSpPr>
        <cdr:cNvPr id="2" name="TextBox 5"/>
        <cdr:cNvSpPr txBox="1"/>
      </cdr:nvSpPr>
      <cdr:spPr>
        <a:xfrm xmlns:a="http://schemas.openxmlformats.org/drawingml/2006/main" rot="16200000">
          <a:off x="-448234" y="981634"/>
          <a:ext cx="1267456" cy="218588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400" b="1" dirty="0"/>
            <a:t>Node</a:t>
          </a:r>
          <a:r>
            <a:rPr lang="en-US" sz="1400" b="1" baseline="0" dirty="0"/>
            <a:t> Count</a:t>
          </a:r>
          <a:endParaRPr lang="en-US" sz="1400" b="1" dirty="0"/>
        </a:p>
      </cdr:txBody>
    </cdr:sp>
  </cdr:relSizeAnchor>
  <cdr:relSizeAnchor xmlns:cdr="http://schemas.openxmlformats.org/drawingml/2006/chartDrawing">
    <cdr:from>
      <cdr:x>0.26247</cdr:x>
      <cdr:y>0.89865</cdr:y>
    </cdr:from>
    <cdr:to>
      <cdr:x>0.7397</cdr:x>
      <cdr:y>0.97635</cdr:y>
    </cdr:to>
    <cdr:sp macro="" textlink="">
      <cdr:nvSpPr>
        <cdr:cNvPr id="3" name="TextBox 5"/>
        <cdr:cNvSpPr txBox="1"/>
      </cdr:nvSpPr>
      <cdr:spPr>
        <a:xfrm xmlns:a="http://schemas.openxmlformats.org/drawingml/2006/main">
          <a:off x="1355912" y="2980764"/>
          <a:ext cx="2465294" cy="257735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400" b="1" dirty="0">
              <a:latin typeface="Calibri "/>
            </a:rPr>
            <a:t>Error Percentage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0.25783</cdr:x>
      <cdr:y>0.86822</cdr:y>
    </cdr:from>
    <cdr:to>
      <cdr:x>0.77531</cdr:x>
      <cdr:y>0.94935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1450371" y="3288460"/>
          <a:ext cx="2911007" cy="307287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en-US" sz="1400" b="1" dirty="0"/>
            <a:t>Error Percentage</a:t>
          </a:r>
        </a:p>
      </cdr:txBody>
    </cdr:sp>
  </cdr:relSizeAnchor>
  <cdr:relSizeAnchor xmlns:cdr="http://schemas.openxmlformats.org/drawingml/2006/chartDrawing">
    <cdr:from>
      <cdr:x>0.01724</cdr:x>
      <cdr:y>0.11765</cdr:y>
    </cdr:from>
    <cdr:to>
      <cdr:x>0.07249</cdr:x>
      <cdr:y>0.76854</cdr:y>
    </cdr:to>
    <cdr:sp macro="" textlink="">
      <cdr:nvSpPr>
        <cdr:cNvPr id="3" name="TextBox 5"/>
        <cdr:cNvSpPr txBox="1"/>
      </cdr:nvSpPr>
      <cdr:spPr>
        <a:xfrm xmlns:a="http://schemas.openxmlformats.org/drawingml/2006/main" rot="5400000" flipV="1">
          <a:off x="-644871" y="1025871"/>
          <a:ext cx="1686326" cy="244183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  <a:ln xmlns:a="http://schemas.openxmlformats.org/drawingml/2006/main" w="9525" cmpd="sng">
          <a:noFill/>
        </a:ln>
        <a:effectLst xmlns:a="http://schemas.openxmlformats.org/drawingml/2006/main"/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t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marL="0" indent="0" algn="ctr"/>
          <a:r>
            <a:rPr lang="en-US" sz="1400" b="1" dirty="0">
              <a:solidFill>
                <a:sysClr val="windowText" lastClr="000000"/>
              </a:solidFill>
              <a:latin typeface="Calibri"/>
            </a:rPr>
            <a:t>Node  Count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9A929-73B1-4568-8E9F-27420B248023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F249BD-1096-4D20-912F-2387F4DF1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1834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2540E-BAF5-48AC-AF3D-3F11A2702152}" type="datetimeFigureOut">
              <a:rPr lang="en-US" smtClean="0"/>
              <a:pPr/>
              <a:t>11/7/2012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6E39D-440A-49E3-B5C1-32B1ABB1D1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584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OM NAMO GANAPATHAYEN</a:t>
            </a:r>
            <a:r>
              <a:rPr lang="en-US" baseline="0" dirty="0" smtClean="0"/>
              <a:t> NAMAHA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Notice that in each round each node can send out unique frequency. </a:t>
            </a:r>
            <a:r>
              <a:rPr lang="en-US" dirty="0" err="1" smtClean="0"/>
              <a:t>Multihop</a:t>
            </a:r>
            <a:r>
              <a:rPr lang="en-US" dirty="0" smtClean="0"/>
              <a:t> frequency</a:t>
            </a:r>
            <a:r>
              <a:rPr lang="en-US" baseline="0" dirty="0" smtClean="0"/>
              <a:t> transmission ensures redundancy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½ phones are likely to map to F_1, ¼ to</a:t>
            </a:r>
            <a:r>
              <a:rPr lang="en-US" baseline="0" dirty="0" smtClean="0"/>
              <a:t> second and 1/8 to the third. Therefore, we need only 3 frequencies to represent 6 phones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Its unbiased estimate. It</a:t>
            </a:r>
            <a:r>
              <a:rPr lang="en-US" baseline="0" dirty="0" smtClean="0"/>
              <a:t> has very high bit rate. Using single estimate could have high variance. To address this, we should have many estimates.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</a:t>
            </a:r>
            <a:r>
              <a:rPr lang="en-US" dirty="0" smtClean="0"/>
              <a:t>divide </a:t>
            </a:r>
            <a:r>
              <a:rPr lang="en-US" dirty="0" smtClean="0"/>
              <a:t>the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freq</a:t>
            </a:r>
            <a:r>
              <a:rPr lang="en-US" baseline="0" dirty="0" smtClean="0"/>
              <a:t> set into multiple subsets in order to perform multiple estimation in parallel. Note that it is possible with GH since n </a:t>
            </a:r>
            <a:r>
              <a:rPr lang="en-US" baseline="0" dirty="0" err="1" smtClean="0"/>
              <a:t>freq</a:t>
            </a:r>
            <a:r>
              <a:rPr lang="en-US" baseline="0" dirty="0" smtClean="0"/>
              <a:t> can support </a:t>
            </a:r>
            <a:r>
              <a:rPr lang="en-US" baseline="0" dirty="0" err="1" smtClean="0"/>
              <a:t>upto</a:t>
            </a:r>
            <a:r>
              <a:rPr lang="en-US" baseline="0" dirty="0" smtClean="0"/>
              <a:t> 2^n devices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Nexus</a:t>
            </a:r>
            <a:r>
              <a:rPr lang="en-US" baseline="0" dirty="0" smtClean="0"/>
              <a:t> S for measurement. System evaluation we have used other phones.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Goertzel</a:t>
            </a:r>
            <a:r>
              <a:rPr lang="en-US" baseline="0" dirty="0" smtClean="0"/>
              <a:t> detects a specific frequency.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7368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Straight</a:t>
            </a:r>
            <a:r>
              <a:rPr lang="en-US" baseline="0" dirty="0" smtClean="0"/>
              <a:t> line, each chair has 2 phones. Phones are placed such that tones cannot be detected directly by nodes more than one hop away.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Compare with existing technology.</a:t>
            </a:r>
            <a:r>
              <a:rPr lang="en-US" baseline="0" dirty="0" smtClean="0"/>
              <a:t> One could count using central server and 3g, or AP/</a:t>
            </a:r>
            <a:r>
              <a:rPr lang="en-US" baseline="0" dirty="0" err="1" smtClean="0"/>
              <a:t>WiFi</a:t>
            </a:r>
            <a:r>
              <a:rPr lang="en-US" baseline="0" dirty="0" smtClean="0"/>
              <a:t>. We try to see how our system fares in terms of energy efficiency compared to these options. We pick the most efficient approach for comparison for baseline which is </a:t>
            </a:r>
            <a:r>
              <a:rPr lang="en-US" baseline="0" dirty="0" err="1" smtClean="0"/>
              <a:t>wifi</a:t>
            </a:r>
            <a:r>
              <a:rPr lang="en-US" baseline="0" dirty="0" smtClean="0"/>
              <a:t> with no activity.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often we run matters (every 2min)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E39D-440A-49E3-B5C1-32B1ABB1D17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4FBCB-5912-44EE-B954-AAA8AD98D630}" type="datetime1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50A88-8E16-411F-B540-E548A0072D22}" type="datetime1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5DFE4-8813-4FC2-B6F1-7AD6FF954E71}" type="datetime1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38BF2-7A84-49E0-8CE4-CAC4C41AFA43}" type="datetime1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19BDF-970C-4A9B-BC61-CA846772755B}" type="datetime1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37640-944D-4338-A7E5-B7ABCCC2F479}" type="datetime1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4EB8C-4F27-4817-9156-3C07C02B1526}" type="datetime1">
              <a:rPr lang="en-US" smtClean="0"/>
              <a:pPr/>
              <a:t>11/7/2012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CA2C-F359-426C-A19A-0C2FE1402CE3}" type="datetime1">
              <a:rPr lang="en-US" smtClean="0"/>
              <a:pPr/>
              <a:t>11/7/2012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C8EB4-ABFF-481F-91D3-9248C845F19E}" type="datetime1">
              <a:rPr lang="en-US" smtClean="0"/>
              <a:pPr/>
              <a:t>11/7/2012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21297-C0C4-4300-A61F-191EEC7DE72E}" type="datetime1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0284B-8640-4778-98A2-B8F76F739B8B}" type="datetime1">
              <a:rPr lang="en-US" smtClean="0"/>
              <a:pPr/>
              <a:t>11/7/2012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4139EE-C42B-4447-BAA6-BDFCB4A10A38}" type="datetime1">
              <a:rPr lang="en-US" smtClean="0"/>
              <a:pPr/>
              <a:t>11/7/2012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A82EF-CF76-46E6-B6C7-D3706AA8A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hyperlink" Target="http://keropokman.blogspot.sg/2008/05/oh-no-how-to-get-in-bus.html" TargetMode="External"/><Relationship Id="rId3" Type="http://schemas.openxmlformats.org/officeDocument/2006/relationships/hyperlink" Target="http://statusmagonline.com/blackberry-and-globe-telecom-present-nicki-minaj/" TargetMode="External"/><Relationship Id="rId7" Type="http://schemas.openxmlformats.org/officeDocument/2006/relationships/hyperlink" Target="http://static.guim.co.uk/sys-images/Money/Pix/pictures/2012/3/16/1331903929152/Tesco-Extra-supermarket-a-007.jpg" TargetMode="External"/><Relationship Id="rId12" Type="http://schemas.openxmlformats.org/officeDocument/2006/relationships/hyperlink" Target="http://689086740.rombla.com/images/bigstockphoto_Audio_Signal_1293091.jpg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outherncaliforniarestaurantwriters.net/assets/images/SCRW_banquet2.JPG" TargetMode="External"/><Relationship Id="rId11" Type="http://schemas.openxmlformats.org/officeDocument/2006/relationships/hyperlink" Target="http://setiathome.ssl.berkeley.edu/plots/timeseries_ap_signal_63515286.jpg" TargetMode="External"/><Relationship Id="rId5" Type="http://schemas.openxmlformats.org/officeDocument/2006/relationships/hyperlink" Target="http://roadtointrospection.blogspot.sg/2012/06/10-reasons-your-microphone-is.html" TargetMode="External"/><Relationship Id="rId10" Type="http://schemas.openxmlformats.org/officeDocument/2006/relationships/hyperlink" Target="https://plus.google.com/photos/111626127367496192147/albums/5745849874061604161/5745851316774497090" TargetMode="External"/><Relationship Id="rId4" Type="http://schemas.openxmlformats.org/officeDocument/2006/relationships/hyperlink" Target="http://eoc.du.ac.in/images/500px-Speaker_Icon_svgerer.gif" TargetMode="External"/><Relationship Id="rId9" Type="http://schemas.openxmlformats.org/officeDocument/2006/relationships/hyperlink" Target="http://www.flickr.com/photos/seattlemunicipalarchives/2851696370/in/faves-andersonleal/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7924800" cy="1904999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2"/>
                </a:solidFill>
              </a:rPr>
              <a:t>Low Cost Crowd Counting using Audio Tones</a:t>
            </a:r>
            <a:endParaRPr lang="en-US" sz="5400" dirty="0">
              <a:solidFill>
                <a:schemeClr val="tx2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819400"/>
            <a:ext cx="7315200" cy="1295400"/>
          </a:xfrm>
        </p:spPr>
        <p:txBody>
          <a:bodyPr>
            <a:noAutofit/>
          </a:bodyPr>
          <a:lstStyle/>
          <a:p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Pravein Govindan Kannan</a:t>
            </a:r>
            <a:r>
              <a:rPr lang="en-US" sz="2400" b="1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sz="2400" b="1" i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Seshadri Padmanabha Venkatagiri</a:t>
            </a:r>
            <a:r>
              <a:rPr lang="en-US" sz="2400" b="1" i="1" u="sng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Mun Choon Chan</a:t>
            </a:r>
            <a:r>
              <a:rPr lang="en-US" sz="2400" b="1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Akhihebbal L. Ananda</a:t>
            </a:r>
            <a:r>
              <a:rPr lang="en-US" sz="2400" b="1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r>
              <a:rPr lang="en-US" sz="2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and Li-Shiuan Peh</a:t>
            </a:r>
            <a:r>
              <a:rPr lang="en-US" sz="2400" b="1" i="1" baseline="30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</a:t>
            </a:r>
          </a:p>
          <a:p>
            <a:endParaRPr lang="en-US" sz="24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0" y="4191000"/>
            <a:ext cx="609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aseline="30000" dirty="0" smtClean="0"/>
              <a:t>1</a:t>
            </a:r>
            <a:r>
              <a:rPr lang="en-US" sz="2400" dirty="0" smtClean="0"/>
              <a:t>School of Computing, </a:t>
            </a:r>
          </a:p>
          <a:p>
            <a:pPr algn="ctr"/>
            <a:r>
              <a:rPr lang="en-US" sz="2400" dirty="0" smtClean="0"/>
              <a:t>National University of Singapore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838200" y="5029200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aseline="30000" dirty="0" smtClean="0"/>
              <a:t>2</a:t>
            </a:r>
            <a:r>
              <a:rPr lang="en-US" sz="2400" dirty="0" smtClean="0"/>
              <a:t>Computer Science and Artificial Intelligence Laboratory, </a:t>
            </a:r>
          </a:p>
          <a:p>
            <a:pPr algn="ctr"/>
            <a:r>
              <a:rPr lang="en-US" sz="2400" dirty="0" smtClean="0"/>
              <a:t>Massachusetts Institute of Technology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990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600200"/>
            <a:ext cx="7315200" cy="379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990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Uniform Hashing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38200" y="11430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Frequency </a:t>
            </a:r>
          </a:p>
          <a:p>
            <a:pPr algn="ctr"/>
            <a:r>
              <a:rPr lang="en-US" sz="2000" b="1" dirty="0" smtClean="0"/>
              <a:t>Set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371600" y="19050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1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71600" y="25146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2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371600" y="31242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3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71600" y="38100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4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71600" y="44196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5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50292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6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752600"/>
            <a:ext cx="2286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ounded Rectangle 29"/>
          <p:cNvSpPr/>
          <p:nvPr/>
        </p:nvSpPr>
        <p:spPr>
          <a:xfrm>
            <a:off x="1371600" y="5638800"/>
            <a:ext cx="457200" cy="304800"/>
          </a:xfrm>
          <a:prstGeom prst="round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baseline="-25000" dirty="0"/>
          </a:p>
        </p:txBody>
      </p:sp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362200"/>
            <a:ext cx="2286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971800"/>
            <a:ext cx="2286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81400"/>
            <a:ext cx="2286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9" name="Straight Arrow Connector 88"/>
          <p:cNvCxnSpPr>
            <a:endCxn id="7" idx="1"/>
          </p:cNvCxnSpPr>
          <p:nvPr/>
        </p:nvCxnSpPr>
        <p:spPr>
          <a:xfrm>
            <a:off x="685800" y="2057400"/>
            <a:ext cx="6858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endCxn id="9" idx="1"/>
          </p:cNvCxnSpPr>
          <p:nvPr/>
        </p:nvCxnSpPr>
        <p:spPr>
          <a:xfrm>
            <a:off x="685800" y="2667000"/>
            <a:ext cx="685800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endCxn id="8" idx="1"/>
          </p:cNvCxnSpPr>
          <p:nvPr/>
        </p:nvCxnSpPr>
        <p:spPr>
          <a:xfrm flipV="1">
            <a:off x="609600" y="2667000"/>
            <a:ext cx="762000" cy="60960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endCxn id="10" idx="1"/>
          </p:cNvCxnSpPr>
          <p:nvPr/>
        </p:nvCxnSpPr>
        <p:spPr>
          <a:xfrm>
            <a:off x="685800" y="3810000"/>
            <a:ext cx="685800" cy="152400"/>
          </a:xfrm>
          <a:prstGeom prst="straightConnector1">
            <a:avLst/>
          </a:prstGeom>
          <a:ln w="127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>
            <a:off x="2133600" y="1295400"/>
            <a:ext cx="0" cy="472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ounded Rectangle 106"/>
          <p:cNvSpPr/>
          <p:nvPr/>
        </p:nvSpPr>
        <p:spPr>
          <a:xfrm>
            <a:off x="2286000" y="19050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1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2971800" y="19050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2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2286000" y="25146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1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2971800" y="25146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2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3657600" y="25146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3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2286000" y="31242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2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2971800" y="31242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3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3657600" y="31242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4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2286000" y="37338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3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3048000" y="37338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4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cxnSp>
        <p:nvCxnSpPr>
          <p:cNvPr id="117" name="Straight Connector 116"/>
          <p:cNvCxnSpPr/>
          <p:nvPr/>
        </p:nvCxnSpPr>
        <p:spPr>
          <a:xfrm>
            <a:off x="4191000" y="1371600"/>
            <a:ext cx="0" cy="472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ounded Rectangle 117"/>
          <p:cNvSpPr/>
          <p:nvPr/>
        </p:nvSpPr>
        <p:spPr>
          <a:xfrm>
            <a:off x="4343400" y="19050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1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19" name="Rounded Rectangle 118"/>
          <p:cNvSpPr/>
          <p:nvPr/>
        </p:nvSpPr>
        <p:spPr>
          <a:xfrm>
            <a:off x="5029200" y="19050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2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20" name="Rounded Rectangle 119"/>
          <p:cNvSpPr/>
          <p:nvPr/>
        </p:nvSpPr>
        <p:spPr>
          <a:xfrm>
            <a:off x="5715000" y="19050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3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21" name="Rounded Rectangle 120"/>
          <p:cNvSpPr/>
          <p:nvPr/>
        </p:nvSpPr>
        <p:spPr>
          <a:xfrm>
            <a:off x="4343400" y="25146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1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22" name="Rounded Rectangle 121"/>
          <p:cNvSpPr/>
          <p:nvPr/>
        </p:nvSpPr>
        <p:spPr>
          <a:xfrm>
            <a:off x="4953000" y="25146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2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23" name="Rounded Rectangle 122"/>
          <p:cNvSpPr/>
          <p:nvPr/>
        </p:nvSpPr>
        <p:spPr>
          <a:xfrm>
            <a:off x="5562600" y="25146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3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24" name="Rounded Rectangle 123"/>
          <p:cNvSpPr/>
          <p:nvPr/>
        </p:nvSpPr>
        <p:spPr>
          <a:xfrm>
            <a:off x="6172200" y="25146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4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25" name="Rounded Rectangle 124"/>
          <p:cNvSpPr/>
          <p:nvPr/>
        </p:nvSpPr>
        <p:spPr>
          <a:xfrm>
            <a:off x="4343400" y="30480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1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4953000" y="30480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2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27" name="Rounded Rectangle 126"/>
          <p:cNvSpPr/>
          <p:nvPr/>
        </p:nvSpPr>
        <p:spPr>
          <a:xfrm>
            <a:off x="5562600" y="30480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3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28" name="Rounded Rectangle 127"/>
          <p:cNvSpPr/>
          <p:nvPr/>
        </p:nvSpPr>
        <p:spPr>
          <a:xfrm>
            <a:off x="6172200" y="30480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4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29" name="Rounded Rectangle 128"/>
          <p:cNvSpPr/>
          <p:nvPr/>
        </p:nvSpPr>
        <p:spPr>
          <a:xfrm>
            <a:off x="4343400" y="37338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2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30" name="Rounded Rectangle 129"/>
          <p:cNvSpPr/>
          <p:nvPr/>
        </p:nvSpPr>
        <p:spPr>
          <a:xfrm>
            <a:off x="5029200" y="37338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3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31" name="Rounded Rectangle 130"/>
          <p:cNvSpPr/>
          <p:nvPr/>
        </p:nvSpPr>
        <p:spPr>
          <a:xfrm>
            <a:off x="5638800" y="37338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4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cxnSp>
        <p:nvCxnSpPr>
          <p:cNvPr id="132" name="Straight Connector 131"/>
          <p:cNvCxnSpPr/>
          <p:nvPr/>
        </p:nvCxnSpPr>
        <p:spPr>
          <a:xfrm>
            <a:off x="6858000" y="1447800"/>
            <a:ext cx="0" cy="472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Rounded Rectangle 140"/>
          <p:cNvSpPr/>
          <p:nvPr/>
        </p:nvSpPr>
        <p:spPr>
          <a:xfrm>
            <a:off x="6934200" y="25146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1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42" name="Rounded Rectangle 141"/>
          <p:cNvSpPr/>
          <p:nvPr/>
        </p:nvSpPr>
        <p:spPr>
          <a:xfrm>
            <a:off x="7467600" y="25146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2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43" name="Rounded Rectangle 142"/>
          <p:cNvSpPr/>
          <p:nvPr/>
        </p:nvSpPr>
        <p:spPr>
          <a:xfrm>
            <a:off x="8001000" y="25146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3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44" name="Rounded Rectangle 143"/>
          <p:cNvSpPr/>
          <p:nvPr/>
        </p:nvSpPr>
        <p:spPr>
          <a:xfrm>
            <a:off x="8534400" y="25146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4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49" name="Rounded Rectangle 148"/>
          <p:cNvSpPr/>
          <p:nvPr/>
        </p:nvSpPr>
        <p:spPr>
          <a:xfrm>
            <a:off x="6934200" y="30480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1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50" name="Rounded Rectangle 149"/>
          <p:cNvSpPr/>
          <p:nvPr/>
        </p:nvSpPr>
        <p:spPr>
          <a:xfrm>
            <a:off x="7467600" y="30480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2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51" name="Rounded Rectangle 150"/>
          <p:cNvSpPr/>
          <p:nvPr/>
        </p:nvSpPr>
        <p:spPr>
          <a:xfrm>
            <a:off x="8001000" y="30480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3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52" name="Rounded Rectangle 151"/>
          <p:cNvSpPr/>
          <p:nvPr/>
        </p:nvSpPr>
        <p:spPr>
          <a:xfrm>
            <a:off x="8534400" y="30480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4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6934200" y="37338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1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54" name="Rounded Rectangle 153"/>
          <p:cNvSpPr/>
          <p:nvPr/>
        </p:nvSpPr>
        <p:spPr>
          <a:xfrm>
            <a:off x="7467600" y="37338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2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55" name="Rounded Rectangle 154"/>
          <p:cNvSpPr/>
          <p:nvPr/>
        </p:nvSpPr>
        <p:spPr>
          <a:xfrm>
            <a:off x="8001000" y="37338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3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56" name="Rounded Rectangle 155"/>
          <p:cNvSpPr/>
          <p:nvPr/>
        </p:nvSpPr>
        <p:spPr>
          <a:xfrm>
            <a:off x="8534400" y="37338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4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57" name="Rounded Rectangle 156"/>
          <p:cNvSpPr/>
          <p:nvPr/>
        </p:nvSpPr>
        <p:spPr>
          <a:xfrm>
            <a:off x="6934200" y="18288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1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58" name="Rounded Rectangle 157"/>
          <p:cNvSpPr/>
          <p:nvPr/>
        </p:nvSpPr>
        <p:spPr>
          <a:xfrm>
            <a:off x="7467600" y="18288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2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59" name="Rounded Rectangle 158"/>
          <p:cNvSpPr/>
          <p:nvPr/>
        </p:nvSpPr>
        <p:spPr>
          <a:xfrm>
            <a:off x="8001000" y="18288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3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60" name="Rounded Rectangle 159"/>
          <p:cNvSpPr/>
          <p:nvPr/>
        </p:nvSpPr>
        <p:spPr>
          <a:xfrm>
            <a:off x="8534400" y="18288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4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2362200" y="12954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Round 1</a:t>
            </a:r>
            <a:endParaRPr lang="en-US" sz="2000" b="1" dirty="0"/>
          </a:p>
        </p:txBody>
      </p:sp>
      <p:sp>
        <p:nvSpPr>
          <p:cNvPr id="162" name="TextBox 161"/>
          <p:cNvSpPr txBox="1"/>
          <p:nvPr/>
        </p:nvSpPr>
        <p:spPr>
          <a:xfrm>
            <a:off x="4572000" y="12954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Round 2</a:t>
            </a:r>
            <a:endParaRPr lang="en-US" sz="2000" b="1" dirty="0"/>
          </a:p>
        </p:txBody>
      </p:sp>
      <p:sp>
        <p:nvSpPr>
          <p:cNvPr id="163" name="TextBox 162"/>
          <p:cNvSpPr txBox="1"/>
          <p:nvPr/>
        </p:nvSpPr>
        <p:spPr>
          <a:xfrm>
            <a:off x="7086600" y="137160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Round 3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41" grpId="0" animBg="1"/>
      <p:bldP spid="142" grpId="0" animBg="1"/>
      <p:bldP spid="143" grpId="0" animBg="1"/>
      <p:bldP spid="144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990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Uniform Hashing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33400" y="13716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 If frequency </a:t>
            </a:r>
            <a:r>
              <a:rPr lang="en-US" sz="2400" b="1" dirty="0" smtClean="0"/>
              <a:t>F</a:t>
            </a:r>
            <a:r>
              <a:rPr lang="en-US" sz="2400" b="1" baseline="-25000" dirty="0" smtClean="0"/>
              <a:t>i</a:t>
            </a:r>
            <a:r>
              <a:rPr lang="en-US" sz="2400" dirty="0" smtClean="0"/>
              <a:t> is received by a phone, bit </a:t>
            </a:r>
            <a:r>
              <a:rPr lang="en-US" sz="2400" b="1" dirty="0" smtClean="0"/>
              <a:t>(i – 1)</a:t>
            </a:r>
            <a:r>
              <a:rPr lang="en-US" sz="2400" dirty="0" smtClean="0"/>
              <a:t> in the bitmap is </a:t>
            </a:r>
            <a:r>
              <a:rPr lang="en-US" sz="2400" b="1" dirty="0" smtClean="0"/>
              <a:t>1</a:t>
            </a:r>
            <a:r>
              <a:rPr lang="en-US" sz="2400" dirty="0" smtClean="0"/>
              <a:t>, and </a:t>
            </a:r>
            <a:r>
              <a:rPr lang="en-US" sz="2400" b="1" dirty="0" smtClean="0"/>
              <a:t>0</a:t>
            </a:r>
            <a:r>
              <a:rPr lang="en-US" sz="2400" dirty="0" smtClean="0"/>
              <a:t> otherwise. For the previous example, bitmap is:</a:t>
            </a:r>
            <a:endParaRPr lang="en-US" sz="2400" b="1" dirty="0"/>
          </a:p>
        </p:txBody>
      </p:sp>
      <p:grpSp>
        <p:nvGrpSpPr>
          <p:cNvPr id="17" name="Group 16"/>
          <p:cNvGrpSpPr/>
          <p:nvPr/>
        </p:nvGrpSpPr>
        <p:grpSpPr>
          <a:xfrm>
            <a:off x="1828800" y="2743200"/>
            <a:ext cx="3962400" cy="914400"/>
            <a:chOff x="1524000" y="2895600"/>
            <a:chExt cx="3962400" cy="914400"/>
          </a:xfrm>
        </p:grpSpPr>
        <p:sp>
          <p:nvSpPr>
            <p:cNvPr id="5" name="Rectangle 4"/>
            <p:cNvSpPr/>
            <p:nvPr/>
          </p:nvSpPr>
          <p:spPr>
            <a:xfrm>
              <a:off x="4495800" y="2895600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505200" y="2895600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514600" y="2895600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67200" y="3440668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Bit 0, LSB</a:t>
              </a:r>
              <a:endParaRPr 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505200" y="34406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Bit 1</a:t>
              </a:r>
              <a:endParaRPr lang="en-US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09800" y="3440668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Bit 2</a:t>
              </a:r>
              <a:endParaRPr lang="en-US" b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524000" y="2895600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1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24000" y="3429000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Bit 3</a:t>
              </a:r>
              <a:endParaRPr lang="en-US" b="1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457200" y="4038600"/>
            <a:ext cx="7772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Estimated Count = Number of ones in the bitmap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990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Uniform Hashing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38100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 dirty="0" smtClean="0"/>
              <a:t>Number of nodes that can be counted scales linearly with frequencies available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en-US" sz="28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/>
              <a:t>Over-counts in the presence of ambient noise</a:t>
            </a:r>
          </a:p>
          <a:p>
            <a:pPr algn="just">
              <a:buNone/>
            </a:pPr>
            <a:endParaRPr lang="en-US" sz="2800" b="1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/>
              <a:t>Under-counts if two or more nodes pick the same frequency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990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Geometric Hashing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12954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Frequency Set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810000" y="19050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1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0" y="24384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2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0" y="30480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3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10000" y="36576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4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10000" y="42672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5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10000" y="48768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6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752600"/>
            <a:ext cx="2286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ounded Rectangle 29"/>
          <p:cNvSpPr/>
          <p:nvPr/>
        </p:nvSpPr>
        <p:spPr>
          <a:xfrm>
            <a:off x="3810000" y="5486400"/>
            <a:ext cx="457200" cy="304800"/>
          </a:xfrm>
          <a:prstGeom prst="round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baseline="-25000" dirty="0"/>
          </a:p>
        </p:txBody>
      </p:sp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362200"/>
            <a:ext cx="2286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971800"/>
            <a:ext cx="2286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581400"/>
            <a:ext cx="2286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9" name="Straight Arrow Connector 88"/>
          <p:cNvCxnSpPr>
            <a:stCxn id="1026" idx="3"/>
            <a:endCxn id="7" idx="1"/>
          </p:cNvCxnSpPr>
          <p:nvPr/>
        </p:nvCxnSpPr>
        <p:spPr>
          <a:xfrm>
            <a:off x="2057401" y="1981200"/>
            <a:ext cx="1752599" cy="762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84" idx="3"/>
            <a:endCxn id="7" idx="1"/>
          </p:cNvCxnSpPr>
          <p:nvPr/>
        </p:nvCxnSpPr>
        <p:spPr>
          <a:xfrm flipV="1">
            <a:off x="2057401" y="2057400"/>
            <a:ext cx="1752599" cy="17526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83" idx="3"/>
            <a:endCxn id="7" idx="1"/>
          </p:cNvCxnSpPr>
          <p:nvPr/>
        </p:nvCxnSpPr>
        <p:spPr>
          <a:xfrm flipV="1">
            <a:off x="2057401" y="2057400"/>
            <a:ext cx="1752599" cy="11430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6" idx="3"/>
            <a:endCxn id="8" idx="1"/>
          </p:cNvCxnSpPr>
          <p:nvPr/>
        </p:nvCxnSpPr>
        <p:spPr>
          <a:xfrm flipV="1">
            <a:off x="2057401" y="2590800"/>
            <a:ext cx="1752599" cy="1828800"/>
          </a:xfrm>
          <a:prstGeom prst="straightConnector1">
            <a:avLst/>
          </a:prstGeom>
          <a:ln w="12700">
            <a:solidFill>
              <a:srgbClr val="22079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191000"/>
            <a:ext cx="2286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800600"/>
            <a:ext cx="2286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2" name="Straight Arrow Connector 71"/>
          <p:cNvCxnSpPr>
            <a:stCxn id="79" idx="3"/>
            <a:endCxn id="7" idx="1"/>
          </p:cNvCxnSpPr>
          <p:nvPr/>
        </p:nvCxnSpPr>
        <p:spPr>
          <a:xfrm flipV="1">
            <a:off x="2057401" y="2057400"/>
            <a:ext cx="1752599" cy="5334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8" idx="1"/>
          </p:cNvCxnSpPr>
          <p:nvPr/>
        </p:nvCxnSpPr>
        <p:spPr>
          <a:xfrm flipV="1">
            <a:off x="2057400" y="2590800"/>
            <a:ext cx="1752600" cy="2514600"/>
          </a:xfrm>
          <a:prstGeom prst="straightConnector1">
            <a:avLst/>
          </a:prstGeom>
          <a:ln w="12700">
            <a:solidFill>
              <a:srgbClr val="22079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3429000" y="1752600"/>
            <a:ext cx="1143000" cy="17526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ight Arrow 95"/>
          <p:cNvSpPr/>
          <p:nvPr/>
        </p:nvSpPr>
        <p:spPr>
          <a:xfrm>
            <a:off x="4800600" y="22860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Cloud 96"/>
          <p:cNvSpPr/>
          <p:nvPr/>
        </p:nvSpPr>
        <p:spPr>
          <a:xfrm>
            <a:off x="5791200" y="1524000"/>
            <a:ext cx="3048000" cy="2514600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PERFORM MULTIPLE ROUNDS SIMILAR TO UNIFORM HASHING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524000" y="1600200"/>
            <a:ext cx="838200" cy="24384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1524000" y="4114800"/>
            <a:ext cx="838200" cy="1219200"/>
          </a:xfrm>
          <a:prstGeom prst="rect">
            <a:avLst/>
          </a:prstGeom>
          <a:noFill/>
          <a:ln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5029201" y="4495800"/>
            <a:ext cx="3657599" cy="990600"/>
          </a:xfrm>
          <a:prstGeom prst="ellipse">
            <a:avLst/>
          </a:prstGeom>
          <a:noFill/>
          <a:ln w="349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NOTE: Only 3 frequencies are used for 6 nodes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98" grpId="0" animBg="1"/>
      <p:bldP spid="99" grpId="0" animBg="1"/>
      <p:bldP spid="10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990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Geometric Hashing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81400" y="3352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R = 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5562600"/>
            <a:ext cx="8305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70C0"/>
                </a:solidFill>
              </a:rPr>
              <a:t>But, E[R] has high variance, We use multiple simultaneous counting processes to improve accuracy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33400" y="12954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800" dirty="0" smtClean="0"/>
              <a:t>For the previous example, bitmap is:</a:t>
            </a:r>
            <a:endParaRPr lang="en-US" sz="2800" b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2819400" y="1828800"/>
            <a:ext cx="3276600" cy="914400"/>
            <a:chOff x="762000" y="2209800"/>
            <a:chExt cx="3276600" cy="914400"/>
          </a:xfrm>
        </p:grpSpPr>
        <p:sp>
          <p:nvSpPr>
            <p:cNvPr id="5" name="Rectangle 4"/>
            <p:cNvSpPr/>
            <p:nvPr/>
          </p:nvSpPr>
          <p:spPr>
            <a:xfrm>
              <a:off x="3048000" y="2209800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057400" y="2209800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1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066800" y="2209800"/>
              <a:ext cx="685800" cy="5334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</a:rPr>
                <a:t>0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819400" y="2754868"/>
              <a:ext cx="1219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Bit 0, LSB</a:t>
              </a:r>
              <a:endParaRPr lang="en-US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57400" y="2754868"/>
              <a:ext cx="76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Bit 1</a:t>
              </a:r>
              <a:endParaRPr lang="en-US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62000" y="2754868"/>
              <a:ext cx="1295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Bit 2</a:t>
              </a:r>
              <a:endParaRPr lang="en-US" b="1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09600" y="28194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800" dirty="0" smtClean="0"/>
              <a:t>Find the rightmost zero, R.  </a:t>
            </a:r>
            <a:endParaRPr lang="en-US" sz="28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33400" y="3733800"/>
            <a:ext cx="7772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400" dirty="0" smtClean="0"/>
              <a:t> </a:t>
            </a:r>
            <a:r>
              <a:rPr lang="en-US" sz="2800" dirty="0" smtClean="0"/>
              <a:t>Estimated Count is 1.2897 *</a:t>
            </a:r>
            <a:r>
              <a:rPr lang="en-US" sz="2800" b="1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2</a:t>
            </a:r>
            <a:r>
              <a:rPr lang="en-US" sz="2800" baseline="30000" dirty="0" smtClean="0">
                <a:latin typeface="Calibri" pitchFamily="34" charset="0"/>
              </a:rPr>
              <a:t>E(R)</a:t>
            </a:r>
            <a:r>
              <a:rPr lang="en-US" sz="2800" dirty="0" smtClean="0"/>
              <a:t> [From FLAJOLET et al. JCSS’1985. Used for duplicate-insensitive counting database records], where E(R) is expected value of R  </a:t>
            </a:r>
            <a:endParaRPr lang="en-US" sz="2800" dirty="0"/>
          </a:p>
        </p:txBody>
      </p:sp>
      <p:sp>
        <p:nvSpPr>
          <p:cNvPr id="27" name="TextBox 26"/>
          <p:cNvSpPr txBox="1"/>
          <p:nvPr/>
        </p:nvSpPr>
        <p:spPr>
          <a:xfrm>
            <a:off x="2590800" y="5105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Estimated Count = 5.156  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990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Geometric Hashing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1295400"/>
            <a:ext cx="2133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Frequency Set</a:t>
            </a:r>
            <a:endParaRPr lang="en-US" sz="20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3810000" y="19050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1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810000" y="24384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2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10000" y="30480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3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10000" y="36576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4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10000" y="42672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5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10000" y="4876800"/>
            <a:ext cx="457200" cy="3048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F</a:t>
            </a:r>
            <a:r>
              <a:rPr lang="en-US" b="1" baseline="-25000" dirty="0" smtClean="0">
                <a:solidFill>
                  <a:schemeClr val="tx1"/>
                </a:solidFill>
              </a:rPr>
              <a:t>6</a:t>
            </a:r>
            <a:endParaRPr lang="en-US" b="1" baseline="-25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1752600"/>
            <a:ext cx="2286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Rounded Rectangle 29"/>
          <p:cNvSpPr/>
          <p:nvPr/>
        </p:nvSpPr>
        <p:spPr>
          <a:xfrm>
            <a:off x="3810000" y="5486400"/>
            <a:ext cx="457200" cy="304800"/>
          </a:xfrm>
          <a:prstGeom prst="roundRect">
            <a:avLst/>
          </a:prstGeom>
          <a:solidFill>
            <a:srgbClr val="FF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</a:t>
            </a:r>
            <a:endParaRPr lang="en-US" baseline="-25000" dirty="0"/>
          </a:p>
        </p:txBody>
      </p:sp>
      <p:pic>
        <p:nvPicPr>
          <p:cNvPr id="7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362200"/>
            <a:ext cx="2286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971800"/>
            <a:ext cx="2286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581400"/>
            <a:ext cx="2286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9" name="Straight Arrow Connector 88"/>
          <p:cNvCxnSpPr>
            <a:stCxn id="1026" idx="3"/>
            <a:endCxn id="7" idx="1"/>
          </p:cNvCxnSpPr>
          <p:nvPr/>
        </p:nvCxnSpPr>
        <p:spPr>
          <a:xfrm>
            <a:off x="2057401" y="1981200"/>
            <a:ext cx="1752599" cy="762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/>
          <p:cNvCxnSpPr>
            <a:stCxn id="84" idx="3"/>
            <a:endCxn id="7" idx="1"/>
          </p:cNvCxnSpPr>
          <p:nvPr/>
        </p:nvCxnSpPr>
        <p:spPr>
          <a:xfrm flipV="1">
            <a:off x="2057401" y="2057400"/>
            <a:ext cx="1752599" cy="17526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Arrow Connector 90"/>
          <p:cNvCxnSpPr>
            <a:stCxn id="83" idx="3"/>
            <a:endCxn id="7" idx="1"/>
          </p:cNvCxnSpPr>
          <p:nvPr/>
        </p:nvCxnSpPr>
        <p:spPr>
          <a:xfrm flipV="1">
            <a:off x="2057401" y="2057400"/>
            <a:ext cx="1752599" cy="11430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>
            <a:stCxn id="66" idx="3"/>
            <a:endCxn id="8" idx="1"/>
          </p:cNvCxnSpPr>
          <p:nvPr/>
        </p:nvCxnSpPr>
        <p:spPr>
          <a:xfrm flipV="1">
            <a:off x="2057401" y="2590800"/>
            <a:ext cx="1752599" cy="1828800"/>
          </a:xfrm>
          <a:prstGeom prst="straightConnector1">
            <a:avLst/>
          </a:prstGeom>
          <a:ln w="12700">
            <a:solidFill>
              <a:srgbClr val="22079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191000"/>
            <a:ext cx="2286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4800600"/>
            <a:ext cx="2286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2" name="Straight Arrow Connector 71"/>
          <p:cNvCxnSpPr>
            <a:stCxn id="79" idx="3"/>
            <a:endCxn id="7" idx="1"/>
          </p:cNvCxnSpPr>
          <p:nvPr/>
        </p:nvCxnSpPr>
        <p:spPr>
          <a:xfrm flipV="1">
            <a:off x="2057401" y="2057400"/>
            <a:ext cx="1752599" cy="533400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endCxn id="8" idx="1"/>
          </p:cNvCxnSpPr>
          <p:nvPr/>
        </p:nvCxnSpPr>
        <p:spPr>
          <a:xfrm flipV="1">
            <a:off x="2057400" y="2590800"/>
            <a:ext cx="1752600" cy="2514600"/>
          </a:xfrm>
          <a:prstGeom prst="straightConnector1">
            <a:avLst/>
          </a:prstGeom>
          <a:ln w="12700">
            <a:solidFill>
              <a:srgbClr val="220795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Rectangle 94"/>
          <p:cNvSpPr/>
          <p:nvPr/>
        </p:nvSpPr>
        <p:spPr>
          <a:xfrm>
            <a:off x="3429000" y="1752600"/>
            <a:ext cx="1143000" cy="17526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ight Arrow 95"/>
          <p:cNvSpPr/>
          <p:nvPr/>
        </p:nvSpPr>
        <p:spPr>
          <a:xfrm>
            <a:off x="4800600" y="22860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Cloud 96"/>
          <p:cNvSpPr/>
          <p:nvPr/>
        </p:nvSpPr>
        <p:spPr>
          <a:xfrm>
            <a:off x="5791200" y="1524000"/>
            <a:ext cx="2667000" cy="1828800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Counting Process 1, R</a:t>
            </a:r>
            <a:r>
              <a:rPr lang="en-US" b="1" baseline="-25000" dirty="0" smtClean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 = 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1524000" y="1600200"/>
            <a:ext cx="838200" cy="2438400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/>
          <p:cNvSpPr/>
          <p:nvPr/>
        </p:nvSpPr>
        <p:spPr>
          <a:xfrm>
            <a:off x="1524000" y="4114800"/>
            <a:ext cx="838200" cy="1219200"/>
          </a:xfrm>
          <a:prstGeom prst="rect">
            <a:avLst/>
          </a:prstGeom>
          <a:noFill/>
          <a:ln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3429000" y="3581400"/>
            <a:ext cx="1143000" cy="17526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/>
          <p:cNvCxnSpPr>
            <a:stCxn id="1026" idx="3"/>
            <a:endCxn id="10" idx="1"/>
          </p:cNvCxnSpPr>
          <p:nvPr/>
        </p:nvCxnSpPr>
        <p:spPr>
          <a:xfrm>
            <a:off x="2057401" y="1981200"/>
            <a:ext cx="1752599" cy="18288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79" idx="3"/>
            <a:endCxn id="10" idx="1"/>
          </p:cNvCxnSpPr>
          <p:nvPr/>
        </p:nvCxnSpPr>
        <p:spPr>
          <a:xfrm>
            <a:off x="2057401" y="2590800"/>
            <a:ext cx="1752599" cy="12192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83" idx="3"/>
            <a:endCxn id="10" idx="1"/>
          </p:cNvCxnSpPr>
          <p:nvPr/>
        </p:nvCxnSpPr>
        <p:spPr>
          <a:xfrm>
            <a:off x="2057401" y="3200400"/>
            <a:ext cx="1752599" cy="60960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84" idx="3"/>
            <a:endCxn id="10" idx="1"/>
          </p:cNvCxnSpPr>
          <p:nvPr/>
        </p:nvCxnSpPr>
        <p:spPr>
          <a:xfrm>
            <a:off x="2057401" y="3810000"/>
            <a:ext cx="1752599" cy="0"/>
          </a:xfrm>
          <a:prstGeom prst="straightConnector1">
            <a:avLst/>
          </a:prstGeom>
          <a:ln w="2540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66" idx="3"/>
            <a:endCxn id="11" idx="1"/>
          </p:cNvCxnSpPr>
          <p:nvPr/>
        </p:nvCxnSpPr>
        <p:spPr>
          <a:xfrm>
            <a:off x="2057401" y="4419600"/>
            <a:ext cx="1752599" cy="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12" idx="1"/>
          </p:cNvCxnSpPr>
          <p:nvPr/>
        </p:nvCxnSpPr>
        <p:spPr>
          <a:xfrm flipV="1">
            <a:off x="2057400" y="5029200"/>
            <a:ext cx="1752600" cy="152400"/>
          </a:xfrm>
          <a:prstGeom prst="straightConnector1">
            <a:avLst/>
          </a:prstGeom>
          <a:ln w="25400">
            <a:solidFill>
              <a:schemeClr val="accent5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ight Arrow 62"/>
          <p:cNvSpPr/>
          <p:nvPr/>
        </p:nvSpPr>
        <p:spPr>
          <a:xfrm>
            <a:off x="4800600" y="4191000"/>
            <a:ext cx="9144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Cloud 63"/>
          <p:cNvSpPr/>
          <p:nvPr/>
        </p:nvSpPr>
        <p:spPr>
          <a:xfrm>
            <a:off x="5791200" y="3429000"/>
            <a:ext cx="2667000" cy="1828800"/>
          </a:xfrm>
          <a:prstGeom prst="clou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Counting Process 2, R</a:t>
            </a:r>
            <a:r>
              <a:rPr lang="en-US" b="1" baseline="-25000" dirty="0" smtClean="0">
                <a:solidFill>
                  <a:srgbClr val="FF0000"/>
                </a:solidFill>
              </a:rPr>
              <a:t>2</a:t>
            </a:r>
            <a:r>
              <a:rPr lang="en-US" b="1" dirty="0" smtClean="0">
                <a:solidFill>
                  <a:srgbClr val="FF0000"/>
                </a:solidFill>
              </a:rPr>
              <a:t> = 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24000" y="6019800"/>
            <a:ext cx="647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E[R] = (R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1</a:t>
            </a:r>
            <a:r>
              <a:rPr lang="en-US" sz="2400" b="1" dirty="0" smtClean="0">
                <a:solidFill>
                  <a:srgbClr val="FF0000"/>
                </a:solidFill>
              </a:rPr>
              <a:t> + R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</a:rPr>
              <a:t>)/2 =  2.5, Estimated Count = 7.3  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 animBg="1"/>
      <p:bldP spid="97" grpId="0" animBg="1"/>
      <p:bldP spid="98" grpId="0" animBg="1"/>
      <p:bldP spid="99" grpId="0" animBg="1"/>
      <p:bldP spid="31" grpId="0" animBg="1"/>
      <p:bldP spid="63" grpId="0" animBg="1"/>
      <p:bldP spid="64" grpId="0" animBg="1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990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Geometric Hashing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38100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 dirty="0" smtClean="0"/>
              <a:t>Duplicate Insensitive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en-US" sz="28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/>
              <a:t>Scales logarithmically with frequencies. </a:t>
            </a:r>
            <a:r>
              <a:rPr lang="en-US" sz="2800" b="1" dirty="0" smtClean="0"/>
              <a:t>n</a:t>
            </a:r>
            <a:r>
              <a:rPr lang="en-US" sz="2800" dirty="0" smtClean="0"/>
              <a:t> frequencies can count  </a:t>
            </a:r>
            <a:r>
              <a:rPr lang="en-US" sz="2800" b="1" dirty="0" smtClean="0"/>
              <a:t>2</a:t>
            </a:r>
            <a:r>
              <a:rPr lang="en-US" sz="2800" b="1" baseline="30000" dirty="0" smtClean="0"/>
              <a:t>n</a:t>
            </a:r>
          </a:p>
          <a:p>
            <a:pPr algn="just">
              <a:buNone/>
            </a:pPr>
            <a:endParaRPr lang="en-US" sz="28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/>
              <a:t>Utilizes multiple simultaneous estimations to increase accuracy</a:t>
            </a:r>
          </a:p>
          <a:p>
            <a:pPr algn="just">
              <a:buFont typeface="Wingdings" pitchFamily="2" charset="2"/>
              <a:buChar char="Ø"/>
            </a:pP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2999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alibri" pitchFamily="34" charset="0"/>
              </a:rPr>
              <a:t>Why Crowd Counting?</a:t>
            </a:r>
          </a:p>
          <a:p>
            <a:pPr>
              <a:buNone/>
            </a:pPr>
            <a:endParaRPr lang="en-US" sz="2800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Why Audio Tones?</a:t>
            </a:r>
          </a:p>
          <a:p>
            <a:pPr>
              <a:buNone/>
            </a:pPr>
            <a:endParaRPr lang="en-US" sz="2800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Our System</a:t>
            </a:r>
          </a:p>
          <a:p>
            <a:pPr>
              <a:buNone/>
            </a:pPr>
            <a:endParaRPr lang="en-US" sz="2800" dirty="0" smtClean="0">
              <a:latin typeface="Calibri" pitchFamily="34" charset="0"/>
            </a:endParaRPr>
          </a:p>
          <a:p>
            <a:r>
              <a:rPr lang="en-US" sz="2800" b="1" dirty="0" smtClean="0">
                <a:latin typeface="Calibri" pitchFamily="34" charset="0"/>
              </a:rPr>
              <a:t>Some Measurements</a:t>
            </a:r>
          </a:p>
          <a:p>
            <a:pPr>
              <a:buNone/>
            </a:pPr>
            <a:endParaRPr lang="en-US" sz="2800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Evaluation</a:t>
            </a:r>
          </a:p>
          <a:p>
            <a:pPr>
              <a:buNone/>
            </a:pPr>
            <a:endParaRPr lang="en-US" sz="2800" dirty="0" smtClean="0">
              <a:latin typeface="Calibri" pitchFamily="34" charset="0"/>
            </a:endParaRP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Measurement and Evaluation: Tools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85800" y="1447800"/>
          <a:ext cx="7924800" cy="445008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419149"/>
                <a:gridCol w="5505651"/>
              </a:tblGrid>
              <a:tr h="1213866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Calibri" pitchFamily="34" charset="0"/>
                        </a:rPr>
                        <a:t>Hardware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just">
                        <a:buFont typeface="Arial" pitchFamily="34" charset="0"/>
                        <a:buNone/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20</a:t>
                      </a:r>
                      <a:r>
                        <a:rPr lang="en-US" sz="2800" b="0" dirty="0" smtClean="0">
                          <a:latin typeface="Calibri" pitchFamily="34" charset="0"/>
                        </a:rPr>
                        <a:t> Google Nexus S, </a:t>
                      </a:r>
                      <a:r>
                        <a:rPr lang="en-US" sz="2800" b="1" dirty="0" smtClean="0">
                          <a:latin typeface="Calibri" pitchFamily="34" charset="0"/>
                        </a:rPr>
                        <a:t>5</a:t>
                      </a:r>
                      <a:r>
                        <a:rPr lang="en-US" sz="2800" b="0" dirty="0" smtClean="0">
                          <a:latin typeface="Calibri" pitchFamily="34" charset="0"/>
                        </a:rPr>
                        <a:t> Galaxy Nexus</a:t>
                      </a:r>
                    </a:p>
                    <a:p>
                      <a:pPr marL="342900" indent="-342900" algn="just">
                        <a:buFont typeface="Arial" pitchFamily="34" charset="0"/>
                        <a:buNone/>
                      </a:pPr>
                      <a:r>
                        <a:rPr lang="en-US" sz="2800" b="1" dirty="0" smtClean="0">
                          <a:latin typeface="Calibri" pitchFamily="34" charset="0"/>
                        </a:rPr>
                        <a:t>1</a:t>
                      </a:r>
                      <a:r>
                        <a:rPr lang="en-US" sz="2800" b="0" dirty="0" smtClean="0">
                          <a:latin typeface="Calibri" pitchFamily="34" charset="0"/>
                        </a:rPr>
                        <a:t> HTC Desire, </a:t>
                      </a:r>
                      <a:r>
                        <a:rPr lang="en-US" sz="2800" b="1" dirty="0" smtClean="0">
                          <a:latin typeface="Calibri" pitchFamily="34" charset="0"/>
                        </a:rPr>
                        <a:t>1</a:t>
                      </a:r>
                      <a:r>
                        <a:rPr lang="en-US" sz="2800" b="0" baseline="0" dirty="0" smtClean="0">
                          <a:latin typeface="Calibri" pitchFamily="34" charset="0"/>
                        </a:rPr>
                        <a:t> HTC Desire HD</a:t>
                      </a:r>
                    </a:p>
                    <a:p>
                      <a:pPr marL="342900" indent="-342900" algn="just">
                        <a:buFont typeface="Arial" pitchFamily="34" charset="0"/>
                        <a:buNone/>
                      </a:pPr>
                      <a:r>
                        <a:rPr lang="en-US" sz="2800" b="1" baseline="0" dirty="0" smtClean="0">
                          <a:latin typeface="Calibri" pitchFamily="34" charset="0"/>
                        </a:rPr>
                        <a:t>1</a:t>
                      </a:r>
                      <a:r>
                        <a:rPr lang="en-US" sz="2800" b="0" baseline="0" dirty="0" smtClean="0">
                          <a:latin typeface="Calibri" pitchFamily="34" charset="0"/>
                        </a:rPr>
                        <a:t> Samsung Galaxy S</a:t>
                      </a:r>
                      <a:endParaRPr lang="en-US" sz="2800" b="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989076"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Calibri" pitchFamily="34" charset="0"/>
                        </a:rPr>
                        <a:t>Software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800" b="1" dirty="0" smtClean="0">
                          <a:latin typeface="Calibri" pitchFamily="34" charset="0"/>
                        </a:rPr>
                        <a:t>PowerTutor</a:t>
                      </a:r>
                      <a:r>
                        <a:rPr lang="en-US" sz="2800" baseline="0" dirty="0" smtClean="0">
                          <a:latin typeface="Calibri" pitchFamily="34" charset="0"/>
                        </a:rPr>
                        <a:t> android app for power measurement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800" b="1" baseline="0" dirty="0" smtClean="0">
                          <a:latin typeface="Calibri" pitchFamily="34" charset="0"/>
                        </a:rPr>
                        <a:t>Audacity</a:t>
                      </a:r>
                      <a:r>
                        <a:rPr lang="en-US" sz="2800" baseline="0" dirty="0" smtClean="0">
                          <a:latin typeface="Calibri" pitchFamily="34" charset="0"/>
                        </a:rPr>
                        <a:t> for Tone generation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b="1" baseline="0" dirty="0" smtClean="0">
                          <a:latin typeface="Calibri" pitchFamily="34" charset="0"/>
                        </a:rPr>
                        <a:t> Sound Meter </a:t>
                      </a:r>
                      <a:r>
                        <a:rPr lang="en-US" sz="2800" baseline="0" dirty="0" smtClean="0">
                          <a:latin typeface="Calibri" pitchFamily="34" charset="0"/>
                        </a:rPr>
                        <a:t>android app for ambient noise measurement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2800" baseline="0" dirty="0" smtClean="0">
                          <a:latin typeface="Calibri" pitchFamily="34" charset="0"/>
                        </a:rPr>
                        <a:t> </a:t>
                      </a:r>
                      <a:r>
                        <a:rPr lang="en-US" sz="2800" b="1" baseline="0" dirty="0" smtClean="0">
                          <a:latin typeface="Calibri" pitchFamily="34" charset="0"/>
                        </a:rPr>
                        <a:t>Audalyzer</a:t>
                      </a:r>
                      <a:r>
                        <a:rPr lang="en-US" sz="2800" baseline="0" dirty="0" smtClean="0">
                          <a:latin typeface="Calibri" pitchFamily="34" charset="0"/>
                        </a:rPr>
                        <a:t> app as the basis for our application</a:t>
                      </a:r>
                      <a:endParaRPr lang="en-US" sz="28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2999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Calibri" pitchFamily="34" charset="0"/>
              </a:rPr>
              <a:t>Why Crowd Counting?</a:t>
            </a:r>
          </a:p>
          <a:p>
            <a:pPr>
              <a:buNone/>
            </a:pPr>
            <a:endParaRPr lang="en-US" sz="2800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Why Audio Tones?</a:t>
            </a:r>
          </a:p>
          <a:p>
            <a:pPr>
              <a:buNone/>
            </a:pPr>
            <a:endParaRPr lang="en-US" sz="2800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Our System</a:t>
            </a:r>
          </a:p>
          <a:p>
            <a:pPr>
              <a:buNone/>
            </a:pPr>
            <a:endParaRPr lang="en-US" sz="2800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Some Measurements</a:t>
            </a:r>
          </a:p>
          <a:p>
            <a:pPr>
              <a:buNone/>
            </a:pPr>
            <a:endParaRPr lang="en-US" sz="2800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Evaluation</a:t>
            </a:r>
          </a:p>
          <a:p>
            <a:pPr>
              <a:buNone/>
            </a:pPr>
            <a:endParaRPr lang="en-US" sz="2800" dirty="0" smtClean="0">
              <a:latin typeface="Calibri" pitchFamily="34" charset="0"/>
            </a:endParaRP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Measurement: Indoor Ambient Noise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58265"/>
            <a:ext cx="409095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2134464"/>
            <a:ext cx="4191000" cy="365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14478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Indoor (quiet):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42dB (&lt;15KHz), 22dB (&gt;15KHz)</a:t>
            </a:r>
            <a:endParaRPr 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14478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Indoor (canteen):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59dB (&lt;15KHz), 35dB (&gt;15KHz)</a:t>
            </a:r>
            <a:endParaRPr 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Measurement: Outdoor Ambient Noise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1" y="2362201"/>
            <a:ext cx="4038600" cy="3431430"/>
          </a:xfrm>
          <a:prstGeom prst="rect">
            <a:avLst/>
          </a:prstGeom>
          <a:noFill/>
          <a:ln w="63500" cap="sq">
            <a:noFill/>
            <a:bevel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2362200"/>
            <a:ext cx="41529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85800" y="16764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Outdoor (Bus Stop):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61dB (&lt;15KHz), 32dB (&gt;15KHz)</a:t>
            </a:r>
            <a:endParaRPr 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10200" y="16764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Outdoor (Bus):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63dB (&lt;15KHz), 24dB (&gt;15KHz)</a:t>
            </a:r>
            <a:endParaRPr 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Measurement: Range Vs Frequency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295400"/>
            <a:ext cx="6735281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Measurement: Multiple Tones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371600"/>
            <a:ext cx="57912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610600" cy="914400"/>
          </a:xfrm>
        </p:spPr>
        <p:txBody>
          <a:bodyPr>
            <a:normAutofit fontScale="90000"/>
          </a:bodyPr>
          <a:lstStyle/>
          <a:p>
            <a:pPr lvl="0">
              <a:defRPr/>
            </a:pPr>
            <a:r>
              <a:rPr lang="en-US" dirty="0">
                <a:latin typeface="Calibri" pitchFamily="34" charset="0"/>
              </a:rPr>
              <a:t>Prioritization of frequency transmissions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58200" cy="5257800"/>
          </a:xfrm>
        </p:spPr>
        <p:txBody>
          <a:bodyPr>
            <a:noAutofit/>
          </a:bodyPr>
          <a:lstStyle/>
          <a:p>
            <a:pPr lvl="0" algn="just"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Calibri" pitchFamily="34" charset="0"/>
              </a:rPr>
              <a:t>Multiple </a:t>
            </a:r>
            <a:r>
              <a:rPr lang="en-US" sz="2800" dirty="0">
                <a:latin typeface="Calibri" pitchFamily="34" charset="0"/>
              </a:rPr>
              <a:t>simultaneous </a:t>
            </a:r>
            <a:r>
              <a:rPr lang="en-US" sz="2800" dirty="0" smtClean="0">
                <a:latin typeface="Calibri" pitchFamily="34" charset="0"/>
              </a:rPr>
              <a:t>transmission is limited due to noise produced by speaker</a:t>
            </a:r>
          </a:p>
          <a:p>
            <a:pPr lvl="0" algn="just">
              <a:buFont typeface="Wingdings" pitchFamily="2" charset="2"/>
              <a:buChar char="Ø"/>
              <a:defRPr/>
            </a:pPr>
            <a:endParaRPr lang="en-US" sz="2800" dirty="0">
              <a:latin typeface="Calibri" pitchFamily="34" charset="0"/>
            </a:endParaRPr>
          </a:p>
          <a:p>
            <a:pPr lvl="0" algn="just"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Calibri" pitchFamily="34" charset="0"/>
              </a:rPr>
              <a:t> Prioritizing newer  and locally generated frequencies in the emitter list reduced latency</a:t>
            </a:r>
          </a:p>
          <a:p>
            <a:pPr lvl="0" algn="just">
              <a:buFont typeface="Wingdings" pitchFamily="2" charset="2"/>
              <a:buChar char="Ø"/>
              <a:defRPr/>
            </a:pPr>
            <a:endParaRPr lang="en-US" sz="2800" dirty="0">
              <a:latin typeface="Calibri" pitchFamily="34" charset="0"/>
            </a:endParaRPr>
          </a:p>
          <a:p>
            <a:pPr lvl="0" algn="just">
              <a:buFont typeface="Wingdings" pitchFamily="2" charset="2"/>
              <a:buChar char="Ø"/>
              <a:defRPr/>
            </a:pPr>
            <a:r>
              <a:rPr lang="en-US" sz="2800" dirty="0" smtClean="0">
                <a:latin typeface="Calibri" pitchFamily="34" charset="0"/>
              </a:rPr>
              <a:t>Frequencies are not accepted into the count unless they appear a fixed number of time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4724400"/>
            <a:ext cx="8001000" cy="1447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457200"/>
            <a:ext cx="87630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Conserve Energy By Duty-cycling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76400"/>
            <a:ext cx="592560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828800" y="13716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Illustration of Counting Process Activity Over Time</a:t>
            </a:r>
            <a:endParaRPr 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4343400" cy="4953000"/>
          </a:xfrm>
        </p:spPr>
        <p:txBody>
          <a:bodyPr>
            <a:noAutofit/>
          </a:bodyPr>
          <a:lstStyle/>
          <a:p>
            <a:pPr marL="365760" lvl="1" indent="-256032">
              <a:spcBef>
                <a:spcPts val="400"/>
              </a:spcBef>
              <a:buSzPct val="68000"/>
              <a:buFont typeface="Wingdings" pitchFamily="2" charset="2"/>
              <a:buChar char="Ø"/>
            </a:pPr>
            <a:r>
              <a:rPr lang="en-US" sz="2800" dirty="0" smtClean="0">
                <a:latin typeface="Calibri" pitchFamily="34" charset="0"/>
              </a:rPr>
              <a:t>People may carry smartphones in pockets</a:t>
            </a:r>
          </a:p>
          <a:p>
            <a:pPr marL="365760" lvl="1" indent="-256032">
              <a:spcBef>
                <a:spcPts val="400"/>
              </a:spcBef>
              <a:buSzPct val="68000"/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Wingdings" pitchFamily="2" charset="2"/>
              <a:buChar char="Ø"/>
            </a:pPr>
            <a:r>
              <a:rPr lang="en-US" sz="2800" dirty="0" smtClean="0">
                <a:latin typeface="Calibri" pitchFamily="34" charset="0"/>
              </a:rPr>
              <a:t>Clothing could reduce detection range by 50%</a:t>
            </a:r>
          </a:p>
          <a:p>
            <a:pPr marL="365760" lvl="1" indent="-256032">
              <a:spcBef>
                <a:spcPts val="400"/>
              </a:spcBef>
              <a:buSzPct val="68000"/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365760" lvl="1" indent="-256032">
              <a:spcBef>
                <a:spcPts val="400"/>
              </a:spcBef>
              <a:buSzPct val="68000"/>
              <a:buFont typeface="Wingdings" pitchFamily="2" charset="2"/>
              <a:buChar char="Ø"/>
            </a:pPr>
            <a:r>
              <a:rPr lang="en-US" sz="2800" dirty="0" smtClean="0">
                <a:latin typeface="Calibri" pitchFamily="34" charset="0"/>
              </a:rPr>
              <a:t>Our Apps can run on w</a:t>
            </a:r>
            <a:r>
              <a:rPr lang="en-US" dirty="0" smtClean="0">
                <a:latin typeface="Calibri" pitchFamily="34" charset="0"/>
              </a:rPr>
              <a:t>earable </a:t>
            </a:r>
            <a:r>
              <a:rPr lang="en-US" dirty="0">
                <a:latin typeface="Calibri" pitchFamily="34" charset="0"/>
              </a:rPr>
              <a:t>devices</a:t>
            </a:r>
            <a:r>
              <a:rPr lang="en-US" b="1" dirty="0">
                <a:latin typeface="Calibri" pitchFamily="34" charset="0"/>
              </a:rPr>
              <a:t> </a:t>
            </a:r>
            <a:r>
              <a:rPr lang="en-US" dirty="0">
                <a:latin typeface="Calibri" pitchFamily="34" charset="0"/>
              </a:rPr>
              <a:t>like </a:t>
            </a:r>
            <a:r>
              <a:rPr lang="en-US" b="1" dirty="0">
                <a:latin typeface="Calibri" pitchFamily="34" charset="0"/>
              </a:rPr>
              <a:t>Google </a:t>
            </a:r>
            <a:r>
              <a:rPr lang="en-US" b="1" dirty="0" smtClean="0">
                <a:latin typeface="Calibri" pitchFamily="34" charset="0"/>
              </a:rPr>
              <a:t>Glass. </a:t>
            </a:r>
            <a:r>
              <a:rPr lang="en-US" dirty="0" smtClean="0">
                <a:latin typeface="Calibri" pitchFamily="34" charset="0"/>
              </a:rPr>
              <a:t>This could help overcome impact of clothing</a:t>
            </a:r>
            <a:endParaRPr lang="en-US" sz="2800" b="1" dirty="0" smtClean="0">
              <a:latin typeface="Calibri" pitchFamily="34" charset="0"/>
            </a:endParaRPr>
          </a:p>
          <a:p>
            <a:pPr lvl="1">
              <a:defRPr/>
            </a:pPr>
            <a:endParaRPr lang="en-US" sz="2800" dirty="0" smtClean="0">
              <a:latin typeface="Calibri" pitchFamily="34" charset="0"/>
            </a:endParaRPr>
          </a:p>
          <a:p>
            <a:pPr lvl="1" algn="just">
              <a:buNone/>
            </a:pPr>
            <a:endParaRPr lang="en-US" sz="2800" dirty="0" smtClean="0">
              <a:latin typeface="Calibri" pitchFamily="34" charset="0"/>
            </a:endParaRPr>
          </a:p>
          <a:p>
            <a:pPr lvl="1"/>
            <a:endParaRPr lang="en-US" sz="2800" b="1" dirty="0" smtClean="0">
              <a:latin typeface="Calibri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62000" y="4724400"/>
            <a:ext cx="8001000" cy="1447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Impact of Clothing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8958" y="1524000"/>
            <a:ext cx="4156442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2999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alibri" pitchFamily="34" charset="0"/>
              </a:rPr>
              <a:t>Why Crowd Counting?</a:t>
            </a:r>
          </a:p>
          <a:p>
            <a:pPr>
              <a:buNone/>
            </a:pPr>
            <a:endParaRPr lang="en-US" sz="2800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Why Audio Tones?</a:t>
            </a:r>
          </a:p>
          <a:p>
            <a:pPr>
              <a:buNone/>
            </a:pPr>
            <a:endParaRPr lang="en-US" sz="2800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Our System</a:t>
            </a:r>
          </a:p>
          <a:p>
            <a:pPr>
              <a:buNone/>
            </a:pPr>
            <a:endParaRPr lang="en-US" sz="2800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Some Measurements</a:t>
            </a:r>
          </a:p>
          <a:p>
            <a:pPr>
              <a:buNone/>
            </a:pPr>
            <a:endParaRPr lang="en-US" sz="2800" dirty="0" smtClean="0">
              <a:latin typeface="Calibri" pitchFamily="34" charset="0"/>
            </a:endParaRPr>
          </a:p>
          <a:p>
            <a:r>
              <a:rPr lang="en-US" sz="2800" b="1" dirty="0" smtClean="0">
                <a:latin typeface="Calibri" pitchFamily="34" charset="0"/>
              </a:rPr>
              <a:t>Evaluation</a:t>
            </a:r>
          </a:p>
          <a:p>
            <a:pPr>
              <a:buNone/>
            </a:pPr>
            <a:endParaRPr lang="en-US" sz="2800" dirty="0" smtClean="0">
              <a:latin typeface="Calibri" pitchFamily="34" charset="0"/>
            </a:endParaRPr>
          </a:p>
          <a:p>
            <a:pPr>
              <a:buNone/>
            </a:pP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Evaluation: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14400" y="1371600"/>
          <a:ext cx="7620000" cy="415139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343400"/>
                <a:gridCol w="3276600"/>
              </a:tblGrid>
              <a:tr h="4205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itchFamily="34" charset="0"/>
                        </a:rPr>
                        <a:t>Parameter</a:t>
                      </a:r>
                      <a:endParaRPr lang="en-US" sz="2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itchFamily="34" charset="0"/>
                        </a:rPr>
                        <a:t>Value</a:t>
                      </a:r>
                      <a:endParaRPr lang="en-US" sz="28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747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itchFamily="34" charset="0"/>
                        </a:rPr>
                        <a:t>Frequency Range</a:t>
                      </a:r>
                      <a:endParaRPr lang="en-US" sz="2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itchFamily="34" charset="0"/>
                        </a:rPr>
                        <a:t>15KHz</a:t>
                      </a:r>
                      <a:r>
                        <a:rPr lang="en-US" sz="2800" baseline="0" dirty="0" smtClean="0">
                          <a:latin typeface="Calibri" pitchFamily="34" charset="0"/>
                        </a:rPr>
                        <a:t> – 20KHz</a:t>
                      </a:r>
                      <a:endParaRPr lang="en-US" sz="28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205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itchFamily="34" charset="0"/>
                        </a:rPr>
                        <a:t>Guard Band</a:t>
                      </a:r>
                      <a:endParaRPr lang="en-US" sz="2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itchFamily="34" charset="0"/>
                        </a:rPr>
                        <a:t>50Hz</a:t>
                      </a:r>
                      <a:endParaRPr lang="en-US" sz="28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205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itchFamily="34" charset="0"/>
                        </a:rPr>
                        <a:t>Tone Width</a:t>
                      </a:r>
                      <a:endParaRPr lang="en-US" sz="2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itchFamily="34" charset="0"/>
                        </a:rPr>
                        <a:t>400ms</a:t>
                      </a:r>
                      <a:endParaRPr lang="en-US" sz="28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52427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itchFamily="34" charset="0"/>
                        </a:rPr>
                        <a:t>Tones</a:t>
                      </a:r>
                      <a:r>
                        <a:rPr lang="en-US" sz="2800" baseline="0" dirty="0" smtClean="0">
                          <a:latin typeface="Calibri" pitchFamily="34" charset="0"/>
                        </a:rPr>
                        <a:t> per Transmission</a:t>
                      </a:r>
                      <a:endParaRPr lang="en-US" sz="2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itchFamily="34" charset="0"/>
                        </a:rPr>
                        <a:t>2</a:t>
                      </a:r>
                      <a:endParaRPr lang="en-US" sz="28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4769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itchFamily="34" charset="0"/>
                        </a:rPr>
                        <a:t>Stabilization time for Count</a:t>
                      </a:r>
                      <a:endParaRPr lang="en-US" sz="2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itchFamily="34" charset="0"/>
                        </a:rPr>
                        <a:t>5s – 8s</a:t>
                      </a:r>
                      <a:endParaRPr lang="en-US" sz="28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376062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itchFamily="34" charset="0"/>
                        </a:rPr>
                        <a:t>Number of Estimates</a:t>
                      </a:r>
                      <a:endParaRPr lang="en-US" sz="2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itchFamily="34" charset="0"/>
                        </a:rPr>
                        <a:t>10</a:t>
                      </a:r>
                      <a:endParaRPr lang="en-US" sz="28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2059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itchFamily="34" charset="0"/>
                        </a:rPr>
                        <a:t>Amplitude</a:t>
                      </a:r>
                      <a:endParaRPr lang="en-US" sz="2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itchFamily="34" charset="0"/>
                        </a:rPr>
                        <a:t>80%  Volume</a:t>
                      </a:r>
                      <a:endParaRPr lang="en-US" sz="28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990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Evaluation Metrics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953000" cy="26670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 dirty="0" smtClean="0"/>
              <a:t>Accuracy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just">
              <a:buNone/>
            </a:pPr>
            <a:endParaRPr lang="en-US" sz="28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/>
              <a:t>Latency of counting process.</a:t>
            </a:r>
            <a:endParaRPr lang="en-US" sz="2800" b="1" baseline="30000" dirty="0" smtClean="0"/>
          </a:p>
          <a:p>
            <a:pPr algn="just">
              <a:buNone/>
            </a:pPr>
            <a:endParaRPr lang="en-US" sz="28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/>
              <a:t>Power consumption</a:t>
            </a:r>
          </a:p>
          <a:p>
            <a:pPr algn="just">
              <a:buFont typeface="Wingdings" pitchFamily="2" charset="2"/>
              <a:buChar char="Ø"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66453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762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Why Crowd Counting?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204447" y="1295400"/>
            <a:ext cx="2359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Event Planning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4</a:t>
            </a:r>
            <a:endParaRPr lang="en-US" sz="2400" b="1" baseline="300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01271" y="5398618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Proximity Marketing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5</a:t>
            </a:r>
            <a:endParaRPr lang="en-US" sz="2400" b="1" baseline="30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3505200" cy="280416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static.guim.co.uk/sys-images/Money/Pix/pictures/2012/3/16/1331903929152/Tesco-Extra-supermarket-a-0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447" y="3911301"/>
            <a:ext cx="4253753" cy="255225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Evaluation: Accuracy In Simulated Scenario With No Ambient Noise</a:t>
            </a:r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09800"/>
            <a:ext cx="6172200" cy="455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10000" y="2238660"/>
            <a:ext cx="5338482" cy="4466940"/>
            <a:chOff x="3810000" y="2086260"/>
            <a:chExt cx="5338482" cy="4466940"/>
          </a:xfrm>
        </p:grpSpPr>
        <p:sp>
          <p:nvSpPr>
            <p:cNvPr id="8" name="Right Arrow 7"/>
            <p:cNvSpPr/>
            <p:nvPr/>
          </p:nvSpPr>
          <p:spPr>
            <a:xfrm rot="10800000">
              <a:off x="5562599" y="2679619"/>
              <a:ext cx="1600200" cy="8882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9" name="Oval 8"/>
            <p:cNvSpPr/>
            <p:nvPr/>
          </p:nvSpPr>
          <p:spPr>
            <a:xfrm>
              <a:off x="7091082" y="2086260"/>
              <a:ext cx="2057400" cy="2038819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FF0000"/>
                  </a:solidFill>
                </a:rPr>
                <a:t>Error is between 12% and 21%. WE USE m = 10</a:t>
              </a:r>
              <a:endParaRPr lang="en-SG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3810000" y="2086260"/>
              <a:ext cx="1752600" cy="446694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819400" y="1510479"/>
            <a:ext cx="5331758" cy="1232721"/>
            <a:chOff x="2819400" y="1358079"/>
            <a:chExt cx="5331758" cy="1232721"/>
          </a:xfrm>
        </p:grpSpPr>
        <p:grpSp>
          <p:nvGrpSpPr>
            <p:cNvPr id="10" name="Group 9"/>
            <p:cNvGrpSpPr/>
            <p:nvPr/>
          </p:nvGrpSpPr>
          <p:grpSpPr>
            <a:xfrm>
              <a:off x="2819400" y="1816939"/>
              <a:ext cx="914400" cy="773861"/>
              <a:chOff x="2819400" y="1816939"/>
              <a:chExt cx="914400" cy="773861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2819400" y="1981200"/>
                <a:ext cx="914400" cy="609600"/>
              </a:xfrm>
              <a:prstGeom prst="ellipse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  <p:sp>
            <p:nvSpPr>
              <p:cNvPr id="11" name="Right Arrow 10"/>
              <p:cNvSpPr/>
              <p:nvPr/>
            </p:nvSpPr>
            <p:spPr>
              <a:xfrm rot="8245592">
                <a:off x="3293911" y="1816939"/>
                <a:ext cx="328753" cy="90121"/>
              </a:xfrm>
              <a:prstGeom prst="rightArrow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SG"/>
              </a:p>
            </p:txBody>
          </p:sp>
        </p:grpSp>
        <p:sp>
          <p:nvSpPr>
            <p:cNvPr id="12" name="Oval 11"/>
            <p:cNvSpPr/>
            <p:nvPr/>
          </p:nvSpPr>
          <p:spPr>
            <a:xfrm>
              <a:off x="3502958" y="1358079"/>
              <a:ext cx="4648200" cy="570519"/>
            </a:xfrm>
            <a:prstGeom prst="ellipse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dirty="0" smtClean="0">
                  <a:solidFill>
                    <a:srgbClr val="00B050"/>
                  </a:solidFill>
                </a:rPr>
                <a:t>Can count up to 8096 devices</a:t>
              </a:r>
              <a:endParaRPr lang="en-SG" sz="20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6427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Evaluation: Scenario For Accuracy Experiment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1371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Indoor</a:t>
            </a:r>
            <a:endParaRPr 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7400" y="1295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Outdoor (Bus)</a:t>
            </a:r>
            <a:endParaRPr 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05200" y="4038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Outdoor (Bus Stop)</a:t>
            </a:r>
            <a:endParaRPr 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76400"/>
            <a:ext cx="3048000" cy="228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76400"/>
            <a:ext cx="3048000" cy="228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4343400"/>
            <a:ext cx="3048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Evaluation: Accuracy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1143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Indoor</a:t>
            </a:r>
            <a:endParaRPr 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7400" y="1143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Outdoor (Bus)</a:t>
            </a:r>
            <a:endParaRPr 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57600" y="4038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alibri" pitchFamily="34" charset="0"/>
              </a:rPr>
              <a:t>Outdoor (Bus Stop)</a:t>
            </a:r>
            <a:endParaRPr lang="en-US" b="1" dirty="0">
              <a:solidFill>
                <a:srgbClr val="FF0000"/>
              </a:solidFill>
              <a:latin typeface="Calibri" pitchFamily="34" charset="0"/>
            </a:endParaRPr>
          </a:p>
        </p:txBody>
      </p:sp>
      <p:graphicFrame>
        <p:nvGraphicFramePr>
          <p:cNvPr id="10" name="Chart 9"/>
          <p:cNvGraphicFramePr/>
          <p:nvPr/>
        </p:nvGraphicFramePr>
        <p:xfrm>
          <a:off x="4724400" y="1524000"/>
          <a:ext cx="4106956" cy="2572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/>
          <p:cNvGraphicFramePr/>
          <p:nvPr/>
        </p:nvGraphicFramePr>
        <p:xfrm>
          <a:off x="2819400" y="4343400"/>
          <a:ext cx="4030756" cy="2420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/>
          <p:cNvGraphicFramePr/>
          <p:nvPr/>
        </p:nvGraphicFramePr>
        <p:xfrm>
          <a:off x="228600" y="1524000"/>
          <a:ext cx="4419600" cy="259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990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Evaluation: Accuracy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 dirty="0" smtClean="0"/>
              <a:t>On average, Geometric hashing accuracy is better than Uniform hashing approach.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en-US" sz="28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/>
              <a:t>In some cases, Geometric hashing error is higher than Uniform hashing. The error remains around the 20% limit which is seen in the simulation. </a:t>
            </a:r>
            <a:endParaRPr lang="en-US" sz="2800" dirty="0"/>
          </a:p>
          <a:p>
            <a:pPr algn="just">
              <a:buFont typeface="Wingdings" pitchFamily="2" charset="2"/>
              <a:buChar char="Ø"/>
            </a:pPr>
            <a:endParaRPr lang="en-US" sz="28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/>
              <a:t>The only case wherein Geometric hashing error is significantly above 20% limit is because, when the evaluation runs were made for this data point, some of the phones malfunctioned. We retain the result for completeness.</a:t>
            </a:r>
          </a:p>
          <a:p>
            <a:pPr algn="just">
              <a:buFont typeface="Wingdings" pitchFamily="2" charset="2"/>
              <a:buChar char="Ø"/>
            </a:pPr>
            <a:endParaRPr lang="en-US" sz="2800" b="1" baseline="30000" dirty="0" smtClean="0"/>
          </a:p>
          <a:p>
            <a:pPr algn="just">
              <a:buNone/>
            </a:pPr>
            <a:endParaRPr lang="en-US" sz="2800" dirty="0" smtClean="0"/>
          </a:p>
          <a:p>
            <a:pPr marL="0" indent="0" algn="just">
              <a:buNone/>
            </a:pPr>
            <a:endParaRPr lang="en-US" sz="2800" dirty="0" smtClean="0"/>
          </a:p>
          <a:p>
            <a:pPr algn="just">
              <a:buFont typeface="Wingdings" pitchFamily="2" charset="2"/>
              <a:buChar char="Ø"/>
            </a:pPr>
            <a:endParaRPr lang="en-US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573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Evaluation: Count Distribution for (N=25)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524000" y="15240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Indoor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3600" y="1524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Outdoor (Bus)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828800"/>
            <a:ext cx="4276754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81000" y="4724400"/>
            <a:ext cx="419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 </a:t>
            </a:r>
            <a:r>
              <a:rPr lang="en-US" sz="2000" b="1" dirty="0" smtClean="0"/>
              <a:t>Geometric Hashing: </a:t>
            </a:r>
            <a:r>
              <a:rPr lang="en-US" sz="2000" dirty="0" smtClean="0"/>
              <a:t>80% of nodes  count between 18 and 27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 Uniform Hashing:</a:t>
            </a:r>
            <a:r>
              <a:rPr lang="en-US" sz="2000" dirty="0" smtClean="0"/>
              <a:t> </a:t>
            </a:r>
            <a:r>
              <a:rPr lang="en-SG" sz="2000" dirty="0"/>
              <a:t>80% nodes count  between 26 and 36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4572000"/>
            <a:ext cx="403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/>
              <a:t> </a:t>
            </a:r>
            <a:r>
              <a:rPr lang="en-US" sz="2000" b="1" dirty="0" smtClean="0"/>
              <a:t>Geometric Hashing: </a:t>
            </a:r>
            <a:r>
              <a:rPr lang="en-US" sz="2000" dirty="0" smtClean="0"/>
              <a:t>80% nodes  count between 16 and 31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 Uniform Hashing: </a:t>
            </a:r>
            <a:r>
              <a:rPr lang="en-SG" sz="2000" dirty="0"/>
              <a:t>30% below 16, 50% between 16 and 31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/>
              <a:t> </a:t>
            </a:r>
            <a:r>
              <a:rPr lang="en-US" sz="2000" dirty="0" smtClean="0"/>
              <a:t>Deviation in count is higher due to relatively harsher environment</a:t>
            </a:r>
            <a:endParaRPr lang="en-US" sz="2000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905000"/>
            <a:ext cx="403483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Evaluation: Single Hop Latency Experiment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457201" y="1676400"/>
          <a:ext cx="8534400" cy="18897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057399"/>
                <a:gridCol w="1243643"/>
                <a:gridCol w="805132"/>
                <a:gridCol w="966159"/>
                <a:gridCol w="885645"/>
                <a:gridCol w="885645"/>
                <a:gridCol w="885645"/>
                <a:gridCol w="805132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alibri" pitchFamily="34" charset="0"/>
                        </a:rPr>
                        <a:t>Number of Nodes</a:t>
                      </a:r>
                      <a:endParaRPr lang="en-US" sz="2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2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4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6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8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10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12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15</a:t>
                      </a:r>
                      <a:endParaRPr lang="en-US" sz="2800" b="0" dirty="0"/>
                    </a:p>
                  </a:txBody>
                  <a:tcPr/>
                </a:tc>
              </a:tr>
              <a:tr h="44450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Latency (in seconds)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0.43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7.5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096000" y="6096000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Single Hop: Scenario</a:t>
            </a: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3657600"/>
            <a:ext cx="5715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/>
              <a:t> </a:t>
            </a:r>
            <a:r>
              <a:rPr lang="en-US" sz="2800" b="1" dirty="0" smtClean="0"/>
              <a:t>All nodes communicate one-hop</a:t>
            </a:r>
          </a:p>
          <a:p>
            <a:pPr>
              <a:buFont typeface="Wingdings" pitchFamily="2" charset="2"/>
              <a:buChar char="Ø"/>
            </a:pPr>
            <a:endParaRPr lang="en-US" sz="2800" b="1" dirty="0" smtClean="0"/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 Frequency Division Multiplexing prevents contention</a:t>
            </a:r>
          </a:p>
          <a:p>
            <a:endParaRPr lang="en-US" sz="2800" b="1" dirty="0" smtClean="0"/>
          </a:p>
          <a:p>
            <a:pPr>
              <a:buFont typeface="Wingdings" pitchFamily="2" charset="2"/>
              <a:buChar char="Ø"/>
            </a:pPr>
            <a:r>
              <a:rPr lang="en-US" sz="2800" b="1" dirty="0"/>
              <a:t> </a:t>
            </a:r>
            <a:r>
              <a:rPr lang="en-US" sz="2800" b="1" dirty="0" smtClean="0"/>
              <a:t>Latency remains constant although nodes increase</a:t>
            </a:r>
            <a:endParaRPr lang="en-US" sz="2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657600"/>
            <a:ext cx="24574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Evaluation: Multi-Hop Latency Experiment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3733800"/>
            <a:ext cx="2559844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1524000"/>
          <a:ext cx="8458200" cy="19812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84755"/>
                <a:gridCol w="995082"/>
                <a:gridCol w="995082"/>
                <a:gridCol w="1194099"/>
                <a:gridCol w="1094591"/>
                <a:gridCol w="1094591"/>
              </a:tblGrid>
              <a:tr h="381000">
                <a:tc>
                  <a:txBody>
                    <a:bodyPr/>
                    <a:lstStyle/>
                    <a:p>
                      <a:r>
                        <a:rPr lang="en-US" sz="2800" dirty="0" smtClean="0">
                          <a:latin typeface="Calibri" pitchFamily="34" charset="0"/>
                        </a:rPr>
                        <a:t>Number of Nodes</a:t>
                      </a:r>
                      <a:endParaRPr lang="en-US" sz="28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2x2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2x3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2x4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2x5</a:t>
                      </a: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 smtClean="0"/>
                        <a:t>2x6</a:t>
                      </a:r>
                      <a:endParaRPr lang="en-US" sz="2800" b="0" dirty="0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Number of Hops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/>
                </a:tc>
              </a:tr>
              <a:tr h="426720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2800" b="1" kern="120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Latency (in seconds)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8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20.2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562600" y="59436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  <a:latin typeface="Calibri" pitchFamily="34" charset="0"/>
              </a:rPr>
              <a:t>Multiple Hop: Scenario</a:t>
            </a:r>
            <a:endParaRPr lang="en-US" sz="20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657600"/>
            <a:ext cx="5181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 b="1" dirty="0" smtClean="0"/>
              <a:t> Increase the number of nodes and  number of hops.  </a:t>
            </a:r>
          </a:p>
          <a:p>
            <a:pPr algn="just"/>
            <a:endParaRPr lang="en-US" sz="2800" b="1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800" b="1" dirty="0"/>
              <a:t> </a:t>
            </a:r>
            <a:r>
              <a:rPr lang="en-US" sz="2800" b="1" dirty="0" smtClean="0"/>
              <a:t>Objective is to bring out the multi-hop feature. The effect of hop count on the counting process is also explored.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Evaluation: Results for Power Consumption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37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676400"/>
          <a:ext cx="8610600" cy="335280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038600"/>
                <a:gridCol w="4572000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Settings</a:t>
                      </a:r>
                      <a:endParaRPr lang="en-US" sz="280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Power Consumption (in mW)</a:t>
                      </a:r>
                      <a:endParaRPr lang="en-US" sz="280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458620">
                <a:tc>
                  <a:txBody>
                    <a:bodyPr/>
                    <a:lstStyle/>
                    <a:p>
                      <a:r>
                        <a:rPr kumimoji="0" lang="en-US" sz="2800" b="1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3G (ping every 10ms)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itchFamily="34" charset="0"/>
                        </a:rPr>
                        <a:t>952</a:t>
                      </a:r>
                      <a:endParaRPr lang="en-US" sz="28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58620">
                <a:tc>
                  <a:txBody>
                    <a:bodyPr/>
                    <a:lstStyle/>
                    <a:p>
                      <a:r>
                        <a:rPr kumimoji="0" lang="en-US" sz="2800" b="1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WiFi (ping every 10ms)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480</a:t>
                      </a:r>
                      <a:endParaRPr lang="en-US" sz="28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58620">
                <a:tc>
                  <a:txBody>
                    <a:bodyPr/>
                    <a:lstStyle/>
                    <a:p>
                      <a:r>
                        <a:rPr kumimoji="0" lang="en-US" sz="2800" b="1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WiFi (ping every 100ms)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422</a:t>
                      </a:r>
                      <a:endParaRPr lang="en-US" sz="28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58620">
                <a:tc>
                  <a:txBody>
                    <a:bodyPr/>
                    <a:lstStyle/>
                    <a:p>
                      <a:r>
                        <a:rPr kumimoji="0" lang="en-US" sz="2800" b="1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WiFi (ping every 1s)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</a:t>
                      </a:r>
                      <a:endParaRPr lang="en-US" sz="28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58620">
                <a:tc>
                  <a:txBody>
                    <a:bodyPr/>
                    <a:lstStyle/>
                    <a:p>
                      <a:r>
                        <a:rPr kumimoji="0" lang="en-US" sz="2800" b="1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WiFi (no activity)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  <a:endParaRPr lang="en-US" sz="28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1981200" y="5245301"/>
            <a:ext cx="3998934" cy="1155499"/>
            <a:chOff x="1981200" y="5245301"/>
            <a:chExt cx="3998934" cy="1155499"/>
          </a:xfrm>
        </p:grpSpPr>
        <p:sp>
          <p:nvSpPr>
            <p:cNvPr id="10" name="Oval 9"/>
            <p:cNvSpPr/>
            <p:nvPr/>
          </p:nvSpPr>
          <p:spPr>
            <a:xfrm>
              <a:off x="1981200" y="5562600"/>
              <a:ext cx="2819400" cy="8382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smtClean="0">
                  <a:solidFill>
                    <a:srgbClr val="FF0000"/>
                  </a:solidFill>
                </a:rPr>
                <a:t>BENCHMARK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12" name="Down Arrow 11"/>
            <p:cNvSpPr/>
            <p:nvPr/>
          </p:nvSpPr>
          <p:spPr>
            <a:xfrm rot="13989189">
              <a:off x="5157276" y="4544401"/>
              <a:ext cx="121957" cy="1523758"/>
            </a:xfrm>
            <a:prstGeom prst="down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Evaluation: Results for Power Consumption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1676400"/>
          <a:ext cx="8686800" cy="40538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5498983"/>
                <a:gridCol w="3187817"/>
              </a:tblGrid>
              <a:tr h="7098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Settings</a:t>
                      </a:r>
                      <a:endParaRPr lang="en-US" sz="280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Power Consumption (in mW)</a:t>
                      </a:r>
                      <a:endParaRPr lang="en-US" sz="280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489017">
                <a:tc>
                  <a:txBody>
                    <a:bodyPr/>
                    <a:lstStyle/>
                    <a:p>
                      <a:r>
                        <a:rPr kumimoji="0" lang="en-US" sz="2800" b="1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WiFi (no activity)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</a:t>
                      </a:r>
                      <a:endParaRPr lang="en-US" sz="2800" dirty="0">
                        <a:latin typeface="Calibri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489017">
                <a:tc>
                  <a:txBody>
                    <a:bodyPr/>
                    <a:lstStyle/>
                    <a:p>
                      <a:r>
                        <a:rPr kumimoji="0" lang="en-US" sz="2800" b="1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Tone counting (FFT, continuously)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88</a:t>
                      </a:r>
                      <a:endParaRPr lang="en-US" sz="28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89017">
                <a:tc>
                  <a:txBody>
                    <a:bodyPr/>
                    <a:lstStyle/>
                    <a:p>
                      <a:r>
                        <a:rPr kumimoji="0" lang="en-US" sz="2800" b="1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Tone counting (FFT, every 350ms)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73</a:t>
                      </a:r>
                      <a:endParaRPr lang="en-US" sz="28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89017">
                <a:tc>
                  <a:txBody>
                    <a:bodyPr/>
                    <a:lstStyle/>
                    <a:p>
                      <a:r>
                        <a:rPr kumimoji="0" lang="en-US" sz="2800" b="1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Tone counting (FFT, every 600ms)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</a:t>
                      </a:r>
                      <a:endParaRPr lang="en-US" sz="28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89017">
                <a:tc>
                  <a:txBody>
                    <a:bodyPr/>
                    <a:lstStyle/>
                    <a:p>
                      <a:r>
                        <a:rPr kumimoji="0" lang="en-US" sz="2800" b="1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Tone detection (Goertzel, every 1s)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  <a:endParaRPr lang="en-US" sz="28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489017">
                <a:tc>
                  <a:txBody>
                    <a:bodyPr/>
                    <a:lstStyle/>
                    <a:p>
                      <a:r>
                        <a:rPr kumimoji="0" lang="en-US" sz="2800" b="1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Tone detection (Goertzel, every 5s)</a:t>
                      </a:r>
                      <a:endParaRPr lang="en-US" sz="28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Calibri" pitchFamily="34" charset="0"/>
                        </a:rPr>
                        <a:t>1.1</a:t>
                      </a:r>
                      <a:endParaRPr lang="en-US" sz="2800" dirty="0"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57200" y="1447800"/>
            <a:ext cx="8229600" cy="379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smtClean="0"/>
              <a:t> We have developed two algorithms to which harness the potential of audio tones to perform crowd counting.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n-US" sz="2800" dirty="0" smtClean="0"/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 smtClean="0"/>
              <a:t>We have built an App that could be installed on any phone with Android operating system</a:t>
            </a:r>
            <a:r>
              <a:rPr lang="en-US" sz="2800" dirty="0"/>
              <a:t> </a:t>
            </a:r>
            <a:r>
              <a:rPr lang="en-US" sz="2800" dirty="0" smtClean="0"/>
              <a:t>and evaluated it in real-life scenarios</a:t>
            </a:r>
          </a:p>
          <a:p>
            <a:pPr marL="457200" indent="-457200" algn="just"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762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Why Crowd Counting?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676400" y="5638800"/>
            <a:ext cx="34827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Public Transport Shelters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6</a:t>
            </a:r>
            <a:endParaRPr lang="en-US" sz="2400" b="1" baseline="300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48752" y="14478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Public/Private Commutation Services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7</a:t>
            </a:r>
            <a:endParaRPr lang="en-US" sz="2400" b="1" baseline="30000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255044"/>
            <a:ext cx="3939152" cy="2783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124200"/>
            <a:ext cx="2971800" cy="3602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186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3622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Questions?</a:t>
            </a:r>
            <a:endParaRPr lang="en-US" sz="8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81000" y="22098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8000" dirty="0" smtClean="0"/>
              <a:t>THANK YOU</a:t>
            </a:r>
            <a:endParaRPr lang="en-US" sz="8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1295400"/>
            <a:ext cx="7924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hlinkClick r:id="rId3"/>
              </a:rPr>
              <a:t>http://statusmagonline.com/blackberry-and-globe-telecom-present-nicki-minaj/</a:t>
            </a:r>
            <a:endParaRPr lang="en-US" sz="14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hlinkClick r:id="rId4"/>
              </a:rPr>
              <a:t>http://eoc.du.ac.in/images/500px-Speaker_Icon_svgerer.gif</a:t>
            </a:r>
            <a:endParaRPr lang="en-US" sz="1400" b="1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hlinkClick r:id="rId5"/>
              </a:rPr>
              <a:t>http://roadtointrospection.blogspot.sg/2012/06/10-reasons-your-microphone-is.html</a:t>
            </a:r>
            <a:endParaRPr lang="en-US" sz="1400" dirty="0" smtClean="0"/>
          </a:p>
          <a:p>
            <a:pPr marL="228600" indent="-228600">
              <a:buFont typeface="+mj-lt"/>
              <a:buAutoNum type="arabicPeriod"/>
            </a:pPr>
            <a:r>
              <a:rPr lang="en-SG" sz="1400" dirty="0">
                <a:hlinkClick r:id="rId6"/>
              </a:rPr>
              <a:t>http://www.southerncaliforniarestaurantwriters.net/assets/images/SCRW_banquet2.JPG</a:t>
            </a:r>
            <a:endParaRPr lang="en-SG" sz="1400" dirty="0"/>
          </a:p>
          <a:p>
            <a:pPr marL="228600" indent="-228600">
              <a:buFont typeface="+mj-lt"/>
              <a:buAutoNum type="arabicPeriod"/>
            </a:pPr>
            <a:r>
              <a:rPr lang="en-SG" sz="1400" dirty="0">
                <a:hlinkClick r:id="rId7"/>
              </a:rPr>
              <a:t>http://</a:t>
            </a:r>
            <a:r>
              <a:rPr lang="en-SG" sz="1400" dirty="0" smtClean="0">
                <a:hlinkClick r:id="rId7"/>
              </a:rPr>
              <a:t>static.guim.co.uk/sys-images/Money/Pix/pictures/2012/3/16/1331903929152/Tesco-Extra-supermarket-a-007.jpg</a:t>
            </a:r>
            <a:endParaRPr lang="en-US" sz="14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hlinkClick r:id="rId8"/>
              </a:rPr>
              <a:t>http://keropokman.blogspot.sg/2008/05/oh-no-how-to-get-in-bus.html</a:t>
            </a:r>
            <a:endParaRPr lang="en-US" sz="14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latin typeface="Calibri" pitchFamily="34" charset="0"/>
                <a:hlinkClick r:id="rId9"/>
              </a:rPr>
              <a:t>http://www.flickr.com/photos/seattlemunicipalarchives/2851696370/in/faves-andersonleal/</a:t>
            </a:r>
            <a:endParaRPr lang="en-US" sz="1400" dirty="0" smtClean="0">
              <a:latin typeface="Calibri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hlinkClick r:id="rId10"/>
              </a:rPr>
              <a:t>https://plus.google.com/photos/111626127367496192147/albums/5745849874061604161/5745851316774497090</a:t>
            </a:r>
            <a:endParaRPr lang="en-US" sz="14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hlinkClick r:id="rId11"/>
              </a:rPr>
              <a:t>http://setiathome.ssl.berkeley.edu/plots/timeseries_ap_signal_63515286.jpg</a:t>
            </a:r>
            <a:endParaRPr lang="en-US" sz="1400" dirty="0" smtClean="0"/>
          </a:p>
          <a:p>
            <a:pPr marL="228600" indent="-228600">
              <a:buFont typeface="+mj-lt"/>
              <a:buAutoNum type="arabicPeriod"/>
            </a:pPr>
            <a:r>
              <a:rPr lang="en-US" sz="1400" dirty="0" smtClean="0">
                <a:hlinkClick r:id="rId12"/>
              </a:rPr>
              <a:t>http://689086740.rombla.com/images/bigstockphoto_Audio_Signal_1293091.jpg</a:t>
            </a:r>
            <a:endParaRPr lang="en-US" sz="1400" dirty="0" smtClean="0"/>
          </a:p>
          <a:p>
            <a:pPr marL="228600" indent="-228600">
              <a:buFont typeface="+mj-lt"/>
              <a:buAutoNum type="arabicPeriod"/>
            </a:pP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43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09600" y="1219200"/>
          <a:ext cx="8229600" cy="472146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615013"/>
                <a:gridCol w="3082402"/>
                <a:gridCol w="2532185"/>
              </a:tblGrid>
              <a:tr h="36770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Application/Method</a:t>
                      </a:r>
                      <a:endParaRPr lang="en-US" sz="2000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</a:rPr>
                        <a:t>Passive Listening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</a:rPr>
                        <a:t>Active Transmission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650558">
                <a:tc>
                  <a:txBody>
                    <a:bodyPr/>
                    <a:lstStyle/>
                    <a:p>
                      <a:r>
                        <a:rPr kumimoji="0" lang="en-US" sz="2000" b="1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Environment or Traffic monitoring</a:t>
                      </a:r>
                      <a:endParaRPr lang="en-US" sz="20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NoiseTube, Ear-phone, NeriCell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</a:rPr>
                        <a:t>-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677305">
                <a:tc>
                  <a:txBody>
                    <a:bodyPr/>
                    <a:lstStyle/>
                    <a:p>
                      <a:r>
                        <a:rPr kumimoji="0" lang="en-US" sz="2000" b="1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Social context</a:t>
                      </a:r>
                      <a:endParaRPr lang="en-US" sz="20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CenceMe, SurroundSense, Neary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PeopleTones, MoVi</a:t>
                      </a:r>
                    </a:p>
                  </a:txBody>
                  <a:tcPr/>
                </a:tc>
              </a:tr>
              <a:tr h="933410">
                <a:tc>
                  <a:txBody>
                    <a:bodyPr/>
                    <a:lstStyle/>
                    <a:p>
                      <a:r>
                        <a:rPr kumimoji="0" lang="en-US" sz="2000" b="1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Activity and location tracking/inference</a:t>
                      </a:r>
                      <a:endParaRPr lang="en-US" sz="20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SoundSense, JigSaw, SpeakerSense, Darwin phones, TagSense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</a:rPr>
                        <a:t>-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</a:tr>
              <a:tr h="1216261">
                <a:tc>
                  <a:txBody>
                    <a:bodyPr/>
                    <a:lstStyle/>
                    <a:p>
                      <a:r>
                        <a:rPr kumimoji="0" lang="en-US" sz="2000" b="1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Data transmission</a:t>
                      </a:r>
                      <a:endParaRPr lang="en-US" sz="20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</a:rPr>
                        <a:t>-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000" b="1" i="1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Naratte, Inc.,</a:t>
                      </a:r>
                    </a:p>
                    <a:p>
                      <a:pPr marL="0" algn="ctr" rtl="0" eaLnBrk="1" latinLnBrk="0" hangingPunct="1"/>
                      <a:r>
                        <a:rPr kumimoji="0" lang="en-US" sz="2000" b="1" i="1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Context-aware computing with sound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  <a:tr h="650558">
                <a:tc>
                  <a:txBody>
                    <a:bodyPr/>
                    <a:lstStyle/>
                    <a:p>
                      <a:r>
                        <a:rPr kumimoji="0" lang="en-US" sz="2000" b="1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Ranging</a:t>
                      </a:r>
                      <a:endParaRPr lang="en-US" sz="2000" b="1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alibri" pitchFamily="34" charset="0"/>
                        </a:rPr>
                        <a:t>-</a:t>
                      </a:r>
                      <a:endParaRPr lang="en-US" sz="2000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en-US" sz="2000" kern="1200" baseline="0" dirty="0" smtClean="0">
                          <a:solidFill>
                            <a:schemeClr val="dk1"/>
                          </a:solidFill>
                          <a:latin typeface="Calibri" pitchFamily="34" charset="0"/>
                          <a:ea typeface="+mn-ea"/>
                          <a:cs typeface="+mn-cs"/>
                        </a:rPr>
                        <a:t>BeepBeep, Centaur(2012)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xfrm>
            <a:off x="457200" y="1447800"/>
            <a:ext cx="8229600" cy="49182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 dirty="0" smtClean="0"/>
              <a:t>Low frequency melodies/chirps could be used to penetrate through clothing </a:t>
            </a:r>
          </a:p>
          <a:p>
            <a:pPr algn="just">
              <a:buFont typeface="Wingdings" pitchFamily="2" charset="2"/>
              <a:buChar char="Ø"/>
            </a:pPr>
            <a:endParaRPr lang="en-US" sz="28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800" b="1" dirty="0" smtClean="0"/>
              <a:t>Tone width </a:t>
            </a:r>
            <a:r>
              <a:rPr lang="en-US" sz="2800" dirty="0" smtClean="0"/>
              <a:t>could be used to perform another dimension of encoding </a:t>
            </a:r>
          </a:p>
          <a:p>
            <a:pPr algn="just">
              <a:buNone/>
            </a:pPr>
            <a:endParaRPr lang="en-US" sz="28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/>
              <a:t>Introduce State/Context based Counting </a:t>
            </a:r>
          </a:p>
          <a:p>
            <a:pPr algn="just">
              <a:buFont typeface="Wingdings" pitchFamily="2" charset="2"/>
              <a:buChar char="Ø"/>
            </a:pPr>
            <a:endParaRPr lang="en-US" sz="2800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/>
              <a:t>Could be deployed on wearable devices like </a:t>
            </a:r>
            <a:r>
              <a:rPr lang="en-US" sz="2800" b="1" dirty="0" smtClean="0"/>
              <a:t>Google Glass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609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Crowd Counting Using Audio Tones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600200"/>
            <a:ext cx="3175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76800" y="36576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Ubiquity of smart phones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1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648200"/>
            <a:ext cx="762000" cy="124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419600" y="58674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Microphone/Speaker as communication devices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2,3</a:t>
            </a:r>
            <a:endParaRPr lang="en-US" sz="2400" b="1" i="1" baseline="30000" dirty="0">
              <a:solidFill>
                <a:srgbClr val="FF0000"/>
              </a:solidFill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4114800"/>
            <a:ext cx="2438400" cy="2227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0" y="63246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rgbClr val="FF0000"/>
                </a:solidFill>
              </a:rPr>
              <a:t>Audio tones for communication</a:t>
            </a:r>
            <a:endParaRPr lang="en-US" sz="2400" b="1" i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10200" y="4724400"/>
            <a:ext cx="124270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ight Arrow 15"/>
          <p:cNvSpPr/>
          <p:nvPr/>
        </p:nvSpPr>
        <p:spPr bwMode="auto">
          <a:xfrm rot="16200000">
            <a:off x="1447800" y="3352800"/>
            <a:ext cx="914400" cy="457200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 rot="12973241">
            <a:off x="2484714" y="3572651"/>
            <a:ext cx="3206533" cy="431715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 rot="10800000">
            <a:off x="3429000" y="1904999"/>
            <a:ext cx="1676400" cy="392579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lvetica" charset="0"/>
              <a:ea typeface="ヒラギノ角ゴ ProN W3" charset="0"/>
              <a:cs typeface="ヒラギノ角ゴ ProN W3" charset="0"/>
              <a:sym typeface="Helvetica" charset="0"/>
            </a:endParaRPr>
          </a:p>
        </p:txBody>
      </p:sp>
      <p:sp>
        <p:nvSpPr>
          <p:cNvPr id="21" name="Cloud 20"/>
          <p:cNvSpPr/>
          <p:nvPr/>
        </p:nvSpPr>
        <p:spPr>
          <a:xfrm>
            <a:off x="685800" y="1219200"/>
            <a:ext cx="2514600" cy="1828800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Crowd Counting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6" grpId="0" animBg="1"/>
      <p:bldP spid="1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2999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alibri" pitchFamily="34" charset="0"/>
              </a:rPr>
              <a:t>Why Crowd Counting?</a:t>
            </a:r>
          </a:p>
          <a:p>
            <a:pPr>
              <a:buNone/>
            </a:pPr>
            <a:endParaRPr lang="en-US" sz="2800" dirty="0" smtClean="0">
              <a:latin typeface="Calibri" pitchFamily="34" charset="0"/>
            </a:endParaRPr>
          </a:p>
          <a:p>
            <a:r>
              <a:rPr lang="en-US" sz="2800" b="1" dirty="0" smtClean="0">
                <a:latin typeface="Calibri" pitchFamily="34" charset="0"/>
              </a:rPr>
              <a:t>Why Audio Tones?</a:t>
            </a:r>
          </a:p>
          <a:p>
            <a:pPr>
              <a:buNone/>
            </a:pPr>
            <a:endParaRPr lang="en-US" sz="2800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Our System</a:t>
            </a:r>
          </a:p>
          <a:p>
            <a:pPr>
              <a:buNone/>
            </a:pPr>
            <a:endParaRPr lang="en-US" sz="2800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Some Measurements</a:t>
            </a:r>
          </a:p>
          <a:p>
            <a:pPr>
              <a:buNone/>
            </a:pPr>
            <a:endParaRPr lang="en-US" sz="2800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Evaluation</a:t>
            </a:r>
          </a:p>
          <a:p>
            <a:pPr>
              <a:buNone/>
            </a:pPr>
            <a:endParaRPr lang="en-US" sz="2800" dirty="0" smtClean="0">
              <a:latin typeface="Calibri" pitchFamily="34" charset="0"/>
            </a:endParaRP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762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Why Audio Tones?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33400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No Special </a:t>
            </a:r>
            <a:r>
              <a:rPr lang="en-US" sz="2800" b="1" dirty="0"/>
              <a:t>H</a:t>
            </a:r>
            <a:r>
              <a:rPr lang="en-US" sz="2800" b="1" dirty="0" smtClean="0"/>
              <a:t>ardware:</a:t>
            </a:r>
            <a:r>
              <a:rPr lang="en-US" sz="2800" dirty="0" smtClean="0"/>
              <a:t> Speakers and Microphones are available in almost all mobile devices.</a:t>
            </a:r>
          </a:p>
          <a:p>
            <a:pPr>
              <a:buFont typeface="Wingdings" pitchFamily="2" charset="2"/>
              <a:buChar char="Ø"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Power</a:t>
            </a:r>
            <a:r>
              <a:rPr lang="en-US" sz="2800" dirty="0" smtClean="0"/>
              <a:t>: Consumes less power than existing technologies such WiFi and 3G</a:t>
            </a:r>
          </a:p>
          <a:p>
            <a:pPr>
              <a:buNone/>
            </a:pPr>
            <a:endParaRPr lang="en-US" sz="2800" b="1" dirty="0" smtClean="0"/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Scalable:</a:t>
            </a:r>
            <a:r>
              <a:rPr lang="en-US" sz="2800" dirty="0" smtClean="0"/>
              <a:t> Can propagate multi-hop. Difficult to achieve with RFID</a:t>
            </a:r>
          </a:p>
          <a:p>
            <a:pPr>
              <a:buNone/>
            </a:pPr>
            <a:endParaRPr lang="en-US" sz="2800" dirty="0" smtClean="0"/>
          </a:p>
          <a:p>
            <a:pPr>
              <a:buFont typeface="Wingdings" pitchFamily="2" charset="2"/>
              <a:buChar char="Ø"/>
            </a:pPr>
            <a:r>
              <a:rPr lang="en-US" sz="2800" b="1" dirty="0" smtClean="0"/>
              <a:t>Anonymous:</a:t>
            </a:r>
            <a:r>
              <a:rPr lang="en-US" sz="2800" dirty="0" smtClean="0"/>
              <a:t>  Unlike 3G, WiFi and Bluetooth, this does not disclose the smartphone’s identity</a:t>
            </a:r>
          </a:p>
          <a:p>
            <a:pPr algn="just">
              <a:buFont typeface="Wingdings" pitchFamily="2" charset="2"/>
              <a:buChar char="Ø"/>
            </a:pPr>
            <a:endParaRPr lang="en-US" sz="2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952999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Calibri" pitchFamily="34" charset="0"/>
              </a:rPr>
              <a:t>Why Crowd Counting?</a:t>
            </a:r>
          </a:p>
          <a:p>
            <a:pPr>
              <a:buNone/>
            </a:pPr>
            <a:endParaRPr lang="en-US" sz="2800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Why Audio Tones?</a:t>
            </a:r>
          </a:p>
          <a:p>
            <a:pPr>
              <a:buNone/>
            </a:pPr>
            <a:endParaRPr lang="en-US" sz="2800" dirty="0" smtClean="0">
              <a:latin typeface="Calibri" pitchFamily="34" charset="0"/>
            </a:endParaRPr>
          </a:p>
          <a:p>
            <a:r>
              <a:rPr lang="en-US" sz="2800" b="1" dirty="0" smtClean="0">
                <a:latin typeface="Calibri" pitchFamily="34" charset="0"/>
              </a:rPr>
              <a:t>Our System</a:t>
            </a:r>
          </a:p>
          <a:p>
            <a:pPr>
              <a:buNone/>
            </a:pPr>
            <a:endParaRPr lang="en-US" sz="2800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Some Measurements</a:t>
            </a:r>
          </a:p>
          <a:p>
            <a:pPr>
              <a:buNone/>
            </a:pPr>
            <a:endParaRPr lang="en-US" sz="2800" dirty="0" smtClean="0">
              <a:latin typeface="Calibri" pitchFamily="34" charset="0"/>
            </a:endParaRPr>
          </a:p>
          <a:p>
            <a:r>
              <a:rPr lang="en-US" sz="2800" dirty="0" smtClean="0">
                <a:latin typeface="Calibri" pitchFamily="34" charset="0"/>
              </a:rPr>
              <a:t>Evaluation</a:t>
            </a:r>
          </a:p>
          <a:p>
            <a:pPr>
              <a:buNone/>
            </a:pPr>
            <a:endParaRPr lang="en-US" sz="2800" dirty="0" smtClean="0">
              <a:latin typeface="Calibri" pitchFamily="34" charset="0"/>
            </a:endParaRPr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Our proposal based on Audio Tones…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A82EF-CF76-46E6-B6C7-D3706AA8AB5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86800" cy="38100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sz="2800" dirty="0" smtClean="0"/>
              <a:t>Requires </a:t>
            </a:r>
            <a:r>
              <a:rPr lang="en-US" sz="2800" b="1" dirty="0" smtClean="0">
                <a:solidFill>
                  <a:srgbClr val="0070C0"/>
                </a:solidFill>
              </a:rPr>
              <a:t>NO infrastructure</a:t>
            </a:r>
          </a:p>
          <a:p>
            <a:pPr algn="just">
              <a:buNone/>
            </a:pPr>
            <a:endParaRPr lang="en-US" sz="2800" b="1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/>
              <a:t>Reports upto </a:t>
            </a:r>
            <a:r>
              <a:rPr lang="en-US" sz="2800" b="1" dirty="0" smtClean="0">
                <a:solidFill>
                  <a:srgbClr val="0070C0"/>
                </a:solidFill>
              </a:rPr>
              <a:t>90% accurate </a:t>
            </a:r>
            <a:r>
              <a:rPr lang="en-US" sz="2800" dirty="0" smtClean="0"/>
              <a:t>count</a:t>
            </a:r>
          </a:p>
          <a:p>
            <a:pPr algn="just">
              <a:buNone/>
            </a:pPr>
            <a:endParaRPr lang="en-US" sz="2800" b="1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/>
              <a:t>Consumes at least </a:t>
            </a:r>
            <a:r>
              <a:rPr lang="en-US" sz="2800" b="1" dirty="0" smtClean="0">
                <a:solidFill>
                  <a:srgbClr val="0070C0"/>
                </a:solidFill>
              </a:rPr>
              <a:t>80% less power </a:t>
            </a:r>
            <a:r>
              <a:rPr lang="en-US" sz="2800" dirty="0" smtClean="0"/>
              <a:t>than WiFi and 3G</a:t>
            </a:r>
          </a:p>
          <a:p>
            <a:pPr algn="just">
              <a:buNone/>
            </a:pPr>
            <a:endParaRPr lang="en-US" sz="2800" b="1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800" dirty="0" smtClean="0"/>
              <a:t>Can count upto </a:t>
            </a:r>
            <a:r>
              <a:rPr lang="en-US" sz="2800" b="1" dirty="0" smtClean="0">
                <a:solidFill>
                  <a:srgbClr val="0070C0"/>
                </a:solidFill>
              </a:rPr>
              <a:t>900 devices</a:t>
            </a:r>
          </a:p>
          <a:p>
            <a:pPr algn="just">
              <a:buFont typeface="Wingdings" pitchFamily="2" charset="2"/>
              <a:buChar char="Ø"/>
            </a:pP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1759</TotalTime>
  <Words>1766</Words>
  <Application>Microsoft Office PowerPoint</Application>
  <PresentationFormat>On-screen Show (4:3)</PresentationFormat>
  <Paragraphs>507</Paragraphs>
  <Slides>44</Slides>
  <Notes>44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Office Theme</vt:lpstr>
      <vt:lpstr>Low Cost Crowd Counting using Audio Tones</vt:lpstr>
      <vt:lpstr>Outline</vt:lpstr>
      <vt:lpstr>Why Crowd Counting?</vt:lpstr>
      <vt:lpstr>Why Crowd Counting?</vt:lpstr>
      <vt:lpstr>Crowd Counting Using Audio Tones</vt:lpstr>
      <vt:lpstr>Outline</vt:lpstr>
      <vt:lpstr>Why Audio Tones?</vt:lpstr>
      <vt:lpstr>Outline</vt:lpstr>
      <vt:lpstr>Our proposal based on Audio Tones…</vt:lpstr>
      <vt:lpstr>System</vt:lpstr>
      <vt:lpstr>Uniform Hashing</vt:lpstr>
      <vt:lpstr>Uniform Hashing</vt:lpstr>
      <vt:lpstr>Uniform Hashing</vt:lpstr>
      <vt:lpstr>Geometric Hashing</vt:lpstr>
      <vt:lpstr>Geometric Hashing</vt:lpstr>
      <vt:lpstr>Geometric Hashing</vt:lpstr>
      <vt:lpstr>Geometric Hashing</vt:lpstr>
      <vt:lpstr>Outline</vt:lpstr>
      <vt:lpstr>Measurement and Evaluation: Tools</vt:lpstr>
      <vt:lpstr>Measurement: Indoor Ambient Noise</vt:lpstr>
      <vt:lpstr>Measurement: Outdoor Ambient Noise</vt:lpstr>
      <vt:lpstr>Measurement: Range Vs Frequency</vt:lpstr>
      <vt:lpstr>Measurement: Multiple Tones</vt:lpstr>
      <vt:lpstr>Prioritization of frequency transmissions</vt:lpstr>
      <vt:lpstr>Conserve Energy By Duty-cycling</vt:lpstr>
      <vt:lpstr>Impact of Clothing</vt:lpstr>
      <vt:lpstr>Outline</vt:lpstr>
      <vt:lpstr>Evaluation: Parameters</vt:lpstr>
      <vt:lpstr>Evaluation Metrics</vt:lpstr>
      <vt:lpstr>Evaluation: Accuracy In Simulated Scenario With No Ambient Noise</vt:lpstr>
      <vt:lpstr>Evaluation: Scenario For Accuracy Experiment</vt:lpstr>
      <vt:lpstr>Evaluation: Accuracy</vt:lpstr>
      <vt:lpstr>Evaluation: Accuracy</vt:lpstr>
      <vt:lpstr>Evaluation: Count Distribution for (N=25)</vt:lpstr>
      <vt:lpstr>Evaluation: Single Hop Latency Experiment</vt:lpstr>
      <vt:lpstr>Evaluation: Multi-Hop Latency Experiment</vt:lpstr>
      <vt:lpstr>Evaluation: Results for Power Consumption</vt:lpstr>
      <vt:lpstr>Evaluation: Results for Power Consumption</vt:lpstr>
      <vt:lpstr>Conclusion</vt:lpstr>
      <vt:lpstr>Questions?</vt:lpstr>
      <vt:lpstr>THANK YOU</vt:lpstr>
      <vt:lpstr>References</vt:lpstr>
      <vt:lpstr>Related Work</vt:lpstr>
      <vt:lpstr>Future Work</vt:lpstr>
    </vt:vector>
  </TitlesOfParts>
  <Company>nus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Low Cost Crowd Counting using Audio Tones</dc:title>
  <dc:creator>soc</dc:creator>
  <cp:lastModifiedBy>cirlab</cp:lastModifiedBy>
  <cp:revision>206</cp:revision>
  <dcterms:created xsi:type="dcterms:W3CDTF">2012-10-05T04:46:06Z</dcterms:created>
  <dcterms:modified xsi:type="dcterms:W3CDTF">2012-11-08T04:25:49Z</dcterms:modified>
</cp:coreProperties>
</file>